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8"/>
  </p:notesMasterIdLst>
  <p:sldIdLst>
    <p:sldId id="293" r:id="rId5"/>
    <p:sldId id="294" r:id="rId6"/>
    <p:sldId id="288" r:id="rId7"/>
    <p:sldId id="297" r:id="rId8"/>
    <p:sldId id="308" r:id="rId9"/>
    <p:sldId id="309" r:id="rId10"/>
    <p:sldId id="270" r:id="rId11"/>
    <p:sldId id="271" r:id="rId12"/>
    <p:sldId id="307" r:id="rId13"/>
    <p:sldId id="310" r:id="rId14"/>
    <p:sldId id="311" r:id="rId15"/>
    <p:sldId id="304" r:id="rId16"/>
    <p:sldId id="295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E891B5-26AA-717F-CF01-A37CE46FCC3F}" v="6" dt="2025-08-28T21:19:14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selin Bourges" userId="S::josselin.bourges@un.org::2853f2c9-8004-4548-bb73-10249e173b61" providerId="AD" clId="Web-{17523D19-EE19-692A-AAA7-CBB8176617BE}"/>
    <pc:docChg chg="modSld">
      <pc:chgData name="Josselin Bourges" userId="S::josselin.bourges@un.org::2853f2c9-8004-4548-bb73-10249e173b61" providerId="AD" clId="Web-{17523D19-EE19-692A-AAA7-CBB8176617BE}" dt="2025-08-15T14:00:04.644" v="172"/>
      <pc:docMkLst>
        <pc:docMk/>
      </pc:docMkLst>
      <pc:sldChg chg="modNotes">
        <pc:chgData name="Josselin Bourges" userId="S::josselin.bourges@un.org::2853f2c9-8004-4548-bb73-10249e173b61" providerId="AD" clId="Web-{17523D19-EE19-692A-AAA7-CBB8176617BE}" dt="2025-08-15T13:52:21.707" v="72"/>
        <pc:sldMkLst>
          <pc:docMk/>
          <pc:sldMk cId="3184486237" sldId="270"/>
        </pc:sldMkLst>
      </pc:sldChg>
      <pc:sldChg chg="modNotes">
        <pc:chgData name="Josselin Bourges" userId="S::josselin.bourges@un.org::2853f2c9-8004-4548-bb73-10249e173b61" providerId="AD" clId="Web-{17523D19-EE19-692A-AAA7-CBB8176617BE}" dt="2025-08-15T13:52:41.364" v="74"/>
        <pc:sldMkLst>
          <pc:docMk/>
          <pc:sldMk cId="3283497425" sldId="271"/>
        </pc:sldMkLst>
      </pc:sldChg>
      <pc:sldChg chg="modNotes">
        <pc:chgData name="Josselin Bourges" userId="S::josselin.bourges@un.org::2853f2c9-8004-4548-bb73-10249e173b61" providerId="AD" clId="Web-{17523D19-EE19-692A-AAA7-CBB8176617BE}" dt="2025-08-15T13:49:42.186" v="58"/>
        <pc:sldMkLst>
          <pc:docMk/>
          <pc:sldMk cId="1537411684" sldId="293"/>
        </pc:sldMkLst>
      </pc:sldChg>
      <pc:sldChg chg="modNotes">
        <pc:chgData name="Josselin Bourges" userId="S::josselin.bourges@un.org::2853f2c9-8004-4548-bb73-10249e173b61" providerId="AD" clId="Web-{17523D19-EE19-692A-AAA7-CBB8176617BE}" dt="2025-08-15T13:50:51.079" v="70"/>
        <pc:sldMkLst>
          <pc:docMk/>
          <pc:sldMk cId="3876431921" sldId="297"/>
        </pc:sldMkLst>
      </pc:sldChg>
      <pc:sldChg chg="modNotes">
        <pc:chgData name="Josselin Bourges" userId="S::josselin.bourges@un.org::2853f2c9-8004-4548-bb73-10249e173b61" providerId="AD" clId="Web-{17523D19-EE19-692A-AAA7-CBB8176617BE}" dt="2025-08-15T14:00:04.644" v="172"/>
        <pc:sldMkLst>
          <pc:docMk/>
          <pc:sldMk cId="3666403711" sldId="307"/>
        </pc:sldMkLst>
      </pc:sldChg>
    </pc:docChg>
  </pc:docChgLst>
  <pc:docChgLst>
    <pc:chgData name="Josselin Bourges" userId="S::josselin.bourges@un.org::2853f2c9-8004-4548-bb73-10249e173b61" providerId="AD" clId="Web-{E7E7ED17-B89C-FA84-D5DD-F2183786752F}"/>
    <pc:docChg chg="modSld">
      <pc:chgData name="Josselin Bourges" userId="S::josselin.bourges@un.org::2853f2c9-8004-4548-bb73-10249e173b61" providerId="AD" clId="Web-{E7E7ED17-B89C-FA84-D5DD-F2183786752F}" dt="2025-08-15T19:52:09.694" v="2" actId="20577"/>
      <pc:docMkLst>
        <pc:docMk/>
      </pc:docMkLst>
      <pc:sldChg chg="modSp">
        <pc:chgData name="Josselin Bourges" userId="S::josselin.bourges@un.org::2853f2c9-8004-4548-bb73-10249e173b61" providerId="AD" clId="Web-{E7E7ED17-B89C-FA84-D5DD-F2183786752F}" dt="2025-08-15T19:52:09.694" v="2" actId="20577"/>
        <pc:sldMkLst>
          <pc:docMk/>
          <pc:sldMk cId="3184486237" sldId="270"/>
        </pc:sldMkLst>
        <pc:spChg chg="mod">
          <ac:chgData name="Josselin Bourges" userId="S::josselin.bourges@un.org::2853f2c9-8004-4548-bb73-10249e173b61" providerId="AD" clId="Web-{E7E7ED17-B89C-FA84-D5DD-F2183786752F}" dt="2025-08-15T19:52:09.694" v="2" actId="20577"/>
          <ac:spMkLst>
            <pc:docMk/>
            <pc:sldMk cId="3184486237" sldId="270"/>
            <ac:spMk id="2" creationId="{DCB3047E-D918-4ECC-8EB3-2565ACC31330}"/>
          </ac:spMkLst>
        </pc:spChg>
      </pc:sldChg>
    </pc:docChg>
  </pc:docChgLst>
  <pc:docChgLst>
    <pc:chgData name="Josselin Bourges" userId="S::josselin.bourges@un.org::2853f2c9-8004-4548-bb73-10249e173b61" providerId="AD" clId="Web-{765E48B1-7D6E-3B58-0C31-4017DBEA254C}"/>
    <pc:docChg chg="addSld delSld modSld addMainMaster delMainMaster">
      <pc:chgData name="Josselin Bourges" userId="S::josselin.bourges@un.org::2853f2c9-8004-4548-bb73-10249e173b61" providerId="AD" clId="Web-{765E48B1-7D6E-3B58-0C31-4017DBEA254C}" dt="2025-08-14T21:04:44.794" v="169" actId="14100"/>
      <pc:docMkLst>
        <pc:docMk/>
      </pc:docMkLst>
      <pc:sldChg chg="delSp del">
        <pc:chgData name="Josselin Bourges" userId="S::josselin.bourges@un.org::2853f2c9-8004-4548-bb73-10249e173b61" providerId="AD" clId="Web-{765E48B1-7D6E-3B58-0C31-4017DBEA254C}" dt="2025-08-14T19:41:14.919" v="14"/>
        <pc:sldMkLst>
          <pc:docMk/>
          <pc:sldMk cId="956137890" sldId="256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19:52:28.775" v="31"/>
        <pc:sldMkLst>
          <pc:docMk/>
          <pc:sldMk cId="2056460221" sldId="266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19:59:59.731" v="91"/>
        <pc:sldMkLst>
          <pc:docMk/>
          <pc:sldMk cId="438729468" sldId="267"/>
        </pc:sldMkLst>
      </pc:sldChg>
      <pc:sldChg chg="modSp add mod modClrScheme chgLayout">
        <pc:chgData name="Josselin Bourges" userId="S::josselin.bourges@un.org::2853f2c9-8004-4548-bb73-10249e173b61" providerId="AD" clId="Web-{765E48B1-7D6E-3B58-0C31-4017DBEA254C}" dt="2025-08-14T19:56:13.987" v="39" actId="20577"/>
        <pc:sldMkLst>
          <pc:docMk/>
          <pc:sldMk cId="3184486237" sldId="270"/>
        </pc:sldMkLst>
        <pc:spChg chg="mod ord">
          <ac:chgData name="Josselin Bourges" userId="S::josselin.bourges@un.org::2853f2c9-8004-4548-bb73-10249e173b61" providerId="AD" clId="Web-{765E48B1-7D6E-3B58-0C31-4017DBEA254C}" dt="2025-08-14T19:41:58.734" v="16"/>
          <ac:spMkLst>
            <pc:docMk/>
            <pc:sldMk cId="3184486237" sldId="270"/>
            <ac:spMk id="2" creationId="{DCB3047E-D918-4ECC-8EB3-2565ACC31330}"/>
          </ac:spMkLst>
        </pc:spChg>
        <pc:spChg chg="mod ord">
          <ac:chgData name="Josselin Bourges" userId="S::josselin.bourges@un.org::2853f2c9-8004-4548-bb73-10249e173b61" providerId="AD" clId="Web-{765E48B1-7D6E-3B58-0C31-4017DBEA254C}" dt="2025-08-14T19:56:13.987" v="39" actId="20577"/>
          <ac:spMkLst>
            <pc:docMk/>
            <pc:sldMk cId="3184486237" sldId="270"/>
            <ac:spMk id="3" creationId="{61BE4187-773C-4991-95C7-5F612E9BA9DA}"/>
          </ac:spMkLst>
        </pc:spChg>
      </pc:sldChg>
      <pc:sldChg chg="modSp add mod modClrScheme chgLayout">
        <pc:chgData name="Josselin Bourges" userId="S::josselin.bourges@un.org::2853f2c9-8004-4548-bb73-10249e173b61" providerId="AD" clId="Web-{765E48B1-7D6E-3B58-0C31-4017DBEA254C}" dt="2025-08-14T19:58:17.710" v="82"/>
        <pc:sldMkLst>
          <pc:docMk/>
          <pc:sldMk cId="3283497425" sldId="271"/>
        </pc:sldMkLst>
        <pc:spChg chg="mod ord">
          <ac:chgData name="Josselin Bourges" userId="S::josselin.bourges@un.org::2853f2c9-8004-4548-bb73-10249e173b61" providerId="AD" clId="Web-{765E48B1-7D6E-3B58-0C31-4017DBEA254C}" dt="2025-08-14T19:56:47.676" v="48" actId="20577"/>
          <ac:spMkLst>
            <pc:docMk/>
            <pc:sldMk cId="3283497425" sldId="271"/>
            <ac:spMk id="2" creationId="{3D422984-422B-4F31-87E7-A5316466EC1A}"/>
          </ac:spMkLst>
        </pc:spChg>
        <pc:graphicFrameChg chg="mod ord modGraphic">
          <ac:chgData name="Josselin Bourges" userId="S::josselin.bourges@un.org::2853f2c9-8004-4548-bb73-10249e173b61" providerId="AD" clId="Web-{765E48B1-7D6E-3B58-0C31-4017DBEA254C}" dt="2025-08-14T19:58:17.710" v="82"/>
          <ac:graphicFrameMkLst>
            <pc:docMk/>
            <pc:sldMk cId="3283497425" sldId="271"/>
            <ac:graphicFrameMk id="5" creationId="{685D01C4-F682-48EE-AEA1-6B68502CDE2B}"/>
          </ac:graphicFrameMkLst>
        </pc:graphicFrameChg>
        <pc:graphicFrameChg chg="mod modGraphic">
          <ac:chgData name="Josselin Bourges" userId="S::josselin.bourges@un.org::2853f2c9-8004-4548-bb73-10249e173b61" providerId="AD" clId="Web-{765E48B1-7D6E-3B58-0C31-4017DBEA254C}" dt="2025-08-14T19:58:14.726" v="76"/>
          <ac:graphicFrameMkLst>
            <pc:docMk/>
            <pc:sldMk cId="3283497425" sldId="271"/>
            <ac:graphicFrameMk id="6" creationId="{38FBF7AC-20F4-4F7B-BE21-36221BC09225}"/>
          </ac:graphicFrameMkLst>
        </pc:graphicFrameChg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20:02:07.080" v="96"/>
        <pc:sldMkLst>
          <pc:docMk/>
          <pc:sldMk cId="4061251164" sldId="272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19:52:30.275" v="32"/>
        <pc:sldMkLst>
          <pc:docMk/>
          <pc:sldMk cId="2950728046" sldId="276"/>
        </pc:sldMkLst>
      </pc:sldChg>
      <pc:sldChg chg="add">
        <pc:chgData name="Josselin Bourges" userId="S::josselin.bourges@un.org::2853f2c9-8004-4548-bb73-10249e173b61" providerId="AD" clId="Web-{765E48B1-7D6E-3B58-0C31-4017DBEA254C}" dt="2025-08-14T19:48:29.688" v="23"/>
        <pc:sldMkLst>
          <pc:docMk/>
          <pc:sldMk cId="91420380" sldId="288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20:00:02.325" v="92"/>
        <pc:sldMkLst>
          <pc:docMk/>
          <pc:sldMk cId="721306733" sldId="291"/>
        </pc:sldMkLst>
      </pc:sldChg>
      <pc:sldChg chg="modSp add mod modClrScheme chgLayout">
        <pc:chgData name="Josselin Bourges" userId="S::josselin.bourges@un.org::2853f2c9-8004-4548-bb73-10249e173b61" providerId="AD" clId="Web-{765E48B1-7D6E-3B58-0C31-4017DBEA254C}" dt="2025-08-14T19:47:39.608" v="18" actId="20577"/>
        <pc:sldMkLst>
          <pc:docMk/>
          <pc:sldMk cId="1537411684" sldId="293"/>
        </pc:sldMkLst>
        <pc:spChg chg="mod ord">
          <ac:chgData name="Josselin Bourges" userId="S::josselin.bourges@un.org::2853f2c9-8004-4548-bb73-10249e173b61" providerId="AD" clId="Web-{765E48B1-7D6E-3B58-0C31-4017DBEA254C}" dt="2025-08-14T19:47:39.608" v="18" actId="20577"/>
          <ac:spMkLst>
            <pc:docMk/>
            <pc:sldMk cId="1537411684" sldId="293"/>
            <ac:spMk id="2" creationId="{9A96926C-0C8B-4D73-AC73-3E7379AA0471}"/>
          </ac:spMkLst>
        </pc:spChg>
      </pc:sldChg>
      <pc:sldChg chg="add del">
        <pc:chgData name="Josselin Bourges" userId="S::josselin.bourges@un.org::2853f2c9-8004-4548-bb73-10249e173b61" providerId="AD" clId="Web-{765E48B1-7D6E-3B58-0C31-4017DBEA254C}" dt="2025-08-14T19:48:11.797" v="22"/>
        <pc:sldMkLst>
          <pc:docMk/>
          <pc:sldMk cId="2224969853" sldId="294"/>
        </pc:sldMkLst>
      </pc:sldChg>
      <pc:sldChg chg="add">
        <pc:chgData name="Josselin Bourges" userId="S::josselin.bourges@un.org::2853f2c9-8004-4548-bb73-10249e173b61" providerId="AD" clId="Web-{765E48B1-7D6E-3B58-0C31-4017DBEA254C}" dt="2025-08-14T20:02:03.814" v="95"/>
        <pc:sldMkLst>
          <pc:docMk/>
          <pc:sldMk cId="3983832711" sldId="295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19:48:33.704" v="24"/>
        <pc:sldMkLst>
          <pc:docMk/>
          <pc:sldMk cId="4252102843" sldId="295"/>
        </pc:sldMkLst>
      </pc:sldChg>
      <pc:sldChg chg="add del mod modClrScheme chgLayout">
        <pc:chgData name="Josselin Bourges" userId="S::josselin.bourges@un.org::2853f2c9-8004-4548-bb73-10249e173b61" providerId="AD" clId="Web-{765E48B1-7D6E-3B58-0C31-4017DBEA254C}" dt="2025-08-14T19:51:41.508" v="26"/>
        <pc:sldMkLst>
          <pc:docMk/>
          <pc:sldMk cId="2672711855" sldId="296"/>
        </pc:sldMkLst>
      </pc:sldChg>
      <pc:sldChg chg="addSp modSp add">
        <pc:chgData name="Josselin Bourges" userId="S::josselin.bourges@un.org::2853f2c9-8004-4548-bb73-10249e173b61" providerId="AD" clId="Web-{765E48B1-7D6E-3B58-0C31-4017DBEA254C}" dt="2025-08-14T21:04:44.794" v="169" actId="14100"/>
        <pc:sldMkLst>
          <pc:docMk/>
          <pc:sldMk cId="3876431921" sldId="297"/>
        </pc:sldMkLst>
        <pc:spChg chg="add mod">
          <ac:chgData name="Josselin Bourges" userId="S::josselin.bourges@un.org::2853f2c9-8004-4548-bb73-10249e173b61" providerId="AD" clId="Web-{765E48B1-7D6E-3B58-0C31-4017DBEA254C}" dt="2025-08-14T21:04:44.794" v="169" actId="14100"/>
          <ac:spMkLst>
            <pc:docMk/>
            <pc:sldMk cId="3876431921" sldId="297"/>
            <ac:spMk id="2" creationId="{B91673E7-5887-0248-30A5-532A50EC34DD}"/>
          </ac:spMkLst>
        </pc:spChg>
        <pc:spChg chg="mod">
          <ac:chgData name="Josselin Bourges" userId="S::josselin.bourges@un.org::2853f2c9-8004-4548-bb73-10249e173b61" providerId="AD" clId="Web-{765E48B1-7D6E-3B58-0C31-4017DBEA254C}" dt="2025-08-14T21:02:33.164" v="150" actId="20577"/>
          <ac:spMkLst>
            <pc:docMk/>
            <pc:sldMk cId="3876431921" sldId="297"/>
            <ac:spMk id="17" creationId="{9E061CD1-E158-DFE4-60EC-75A40908F5DB}"/>
          </ac:spMkLst>
        </pc:spChg>
        <pc:picChg chg="mod">
          <ac:chgData name="Josselin Bourges" userId="S::josselin.bourges@un.org::2853f2c9-8004-4548-bb73-10249e173b61" providerId="AD" clId="Web-{765E48B1-7D6E-3B58-0C31-4017DBEA254C}" dt="2025-08-14T21:01:05.208" v="111" actId="1076"/>
          <ac:picMkLst>
            <pc:docMk/>
            <pc:sldMk cId="3876431921" sldId="297"/>
            <ac:picMk id="4" creationId="{6B909416-CB51-5529-EE76-3F63531CC4CB}"/>
          </ac:picMkLst>
        </pc:picChg>
      </pc:sldChg>
      <pc:sldChg chg="delSp add del">
        <pc:chgData name="Josselin Bourges" userId="S::josselin.bourges@un.org::2853f2c9-8004-4548-bb73-10249e173b61" providerId="AD" clId="Web-{765E48B1-7D6E-3B58-0C31-4017DBEA254C}" dt="2025-08-14T20:54:51.569" v="98"/>
        <pc:sldMkLst>
          <pc:docMk/>
          <pc:sldMk cId="3667323354" sldId="299"/>
        </pc:sldMkLst>
      </pc:sldChg>
      <pc:sldChg chg="modSp add del mod modClrScheme chgLayout">
        <pc:chgData name="Josselin Bourges" userId="S::josselin.bourges@un.org::2853f2c9-8004-4548-bb73-10249e173b61" providerId="AD" clId="Web-{765E48B1-7D6E-3B58-0C31-4017DBEA254C}" dt="2025-08-14T20:00:22.279" v="94"/>
        <pc:sldMkLst>
          <pc:docMk/>
          <pc:sldMk cId="1913537044" sldId="301"/>
        </pc:sldMkLst>
      </pc:sldChg>
      <pc:sldChg chg="add">
        <pc:chgData name="Josselin Bourges" userId="S::josselin.bourges@un.org::2853f2c9-8004-4548-bb73-10249e173b61" providerId="AD" clId="Web-{765E48B1-7D6E-3B58-0C31-4017DBEA254C}" dt="2025-08-14T20:00:14.560" v="93"/>
        <pc:sldMkLst>
          <pc:docMk/>
          <pc:sldMk cId="1913537044" sldId="304"/>
        </pc:sldMkLst>
      </pc:sldChg>
      <pc:sldChg chg="modSp add mod modClrScheme chgLayout">
        <pc:chgData name="Josselin Bourges" userId="S::josselin.bourges@un.org::2853f2c9-8004-4548-bb73-10249e173b61" providerId="AD" clId="Web-{765E48B1-7D6E-3B58-0C31-4017DBEA254C}" dt="2025-08-14T19:59:13.291" v="84" actId="20577"/>
        <pc:sldMkLst>
          <pc:docMk/>
          <pc:sldMk cId="3666403711" sldId="307"/>
        </pc:sldMkLst>
        <pc:spChg chg="mod ord">
          <ac:chgData name="Josselin Bourges" userId="S::josselin.bourges@un.org::2853f2c9-8004-4548-bb73-10249e173b61" providerId="AD" clId="Web-{765E48B1-7D6E-3B58-0C31-4017DBEA254C}" dt="2025-08-14T19:41:58.734" v="16"/>
          <ac:spMkLst>
            <pc:docMk/>
            <pc:sldMk cId="3666403711" sldId="307"/>
            <ac:spMk id="2" creationId="{C3FA7D70-A8F2-46C5-909F-E1894273A101}"/>
          </ac:spMkLst>
        </pc:spChg>
        <pc:spChg chg="mod ord">
          <ac:chgData name="Josselin Bourges" userId="S::josselin.bourges@un.org::2853f2c9-8004-4548-bb73-10249e173b61" providerId="AD" clId="Web-{765E48B1-7D6E-3B58-0C31-4017DBEA254C}" dt="2025-08-14T19:59:13.291" v="84" actId="20577"/>
          <ac:spMkLst>
            <pc:docMk/>
            <pc:sldMk cId="3666403711" sldId="307"/>
            <ac:spMk id="3" creationId="{837A3470-09F2-43BF-AA1F-E4750FF46AAE}"/>
          </ac:spMkLst>
        </pc:spChg>
      </pc:sldChg>
      <pc:sldChg chg="add del">
        <pc:chgData name="Josselin Bourges" userId="S::josselin.bourges@un.org::2853f2c9-8004-4548-bb73-10249e173b61" providerId="AD" clId="Web-{765E48B1-7D6E-3B58-0C31-4017DBEA254C}" dt="2025-08-14T19:52:16.540" v="28"/>
        <pc:sldMkLst>
          <pc:docMk/>
          <pc:sldMk cId="268128935" sldId="308"/>
        </pc:sldMkLst>
      </pc:sldChg>
      <pc:sldChg chg="add">
        <pc:chgData name="Josselin Bourges" userId="S::josselin.bourges@un.org::2853f2c9-8004-4548-bb73-10249e173b61" providerId="AD" clId="Web-{765E48B1-7D6E-3B58-0C31-4017DBEA254C}" dt="2025-08-14T19:52:24.869" v="29"/>
        <pc:sldMkLst>
          <pc:docMk/>
          <pc:sldMk cId="2327100071" sldId="308"/>
        </pc:sldMkLst>
      </pc:sldChg>
      <pc:sldChg chg="add del mod modClrScheme chgLayout">
        <pc:chgData name="Josselin Bourges" userId="S::josselin.bourges@un.org::2853f2c9-8004-4548-bb73-10249e173b61" providerId="AD" clId="Web-{765E48B1-7D6E-3B58-0C31-4017DBEA254C}" dt="2025-08-14T19:48:09.547" v="21"/>
        <pc:sldMkLst>
          <pc:docMk/>
          <pc:sldMk cId="3632919109" sldId="308"/>
        </pc:sldMkLst>
      </pc:sldChg>
      <pc:sldChg chg="add">
        <pc:chgData name="Josselin Bourges" userId="S::josselin.bourges@un.org::2853f2c9-8004-4548-bb73-10249e173b61" providerId="AD" clId="Web-{765E48B1-7D6E-3B58-0C31-4017DBEA254C}" dt="2025-08-14T19:52:24.994" v="30"/>
        <pc:sldMkLst>
          <pc:docMk/>
          <pc:sldMk cId="1870829101" sldId="309"/>
        </pc:sldMkLst>
      </pc:sldChg>
      <pc:sldChg chg="add">
        <pc:chgData name="Josselin Bourges" userId="S::josselin.bourges@un.org::2853f2c9-8004-4548-bb73-10249e173b61" providerId="AD" clId="Web-{765E48B1-7D6E-3B58-0C31-4017DBEA254C}" dt="2025-08-14T19:59:55.559" v="89"/>
        <pc:sldMkLst>
          <pc:docMk/>
          <pc:sldMk cId="3569419445" sldId="310"/>
        </pc:sldMkLst>
      </pc:sldChg>
      <pc:sldChg chg="add">
        <pc:chgData name="Josselin Bourges" userId="S::josselin.bourges@un.org::2853f2c9-8004-4548-bb73-10249e173b61" providerId="AD" clId="Web-{765E48B1-7D6E-3B58-0C31-4017DBEA254C}" dt="2025-08-14T19:59:55.590" v="90"/>
        <pc:sldMkLst>
          <pc:docMk/>
          <pc:sldMk cId="1974050570" sldId="311"/>
        </pc:sldMkLst>
      </pc:sldChg>
      <pc:sldMasterChg chg="del delSldLayout">
        <pc:chgData name="Josselin Bourges" userId="S::josselin.bourges@un.org::2853f2c9-8004-4548-bb73-10249e173b61" providerId="AD" clId="Web-{765E48B1-7D6E-3B58-0C31-4017DBEA254C}" dt="2025-08-14T19:41:38.608" v="15"/>
        <pc:sldMasterMkLst>
          <pc:docMk/>
          <pc:sldMasterMk cId="1543672107" sldId="2147483660"/>
        </pc:sldMasterMkLst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4224646423" sldId="2147483661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3026531528" sldId="2147483662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210012087" sldId="2147483663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1855534481" sldId="2147483664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2353503942" sldId="2147483665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65702686" sldId="2147483666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3422798102" sldId="2147483667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348807964" sldId="2147483668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1316616049" sldId="2147483669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4085369582" sldId="2147483670"/>
          </pc:sldLayoutMkLst>
        </pc:sldLayoutChg>
        <pc:sldLayoutChg chg="del">
          <pc:chgData name="Josselin Bourges" userId="S::josselin.bourges@un.org::2853f2c9-8004-4548-bb73-10249e173b61" providerId="AD" clId="Web-{765E48B1-7D6E-3B58-0C31-4017DBEA254C}" dt="2025-08-14T19:41:38.608" v="15"/>
          <pc:sldLayoutMkLst>
            <pc:docMk/>
            <pc:sldMasterMk cId="1543672107" sldId="2147483660"/>
            <pc:sldLayoutMk cId="1573308040" sldId="2147483671"/>
          </pc:sldLayoutMkLst>
        </pc:sldLayoutChg>
      </pc:sldMasterChg>
      <pc:sldMasterChg chg="add del addSldLayout delSldLayout modSldLayout">
        <pc:chgData name="Josselin Bourges" userId="S::josselin.bourges@un.org::2853f2c9-8004-4548-bb73-10249e173b61" providerId="AD" clId="Web-{765E48B1-7D6E-3B58-0C31-4017DBEA254C}" dt="2025-08-14T19:41:58.734" v="16"/>
        <pc:sldMasterMkLst>
          <pc:docMk/>
          <pc:sldMasterMk cId="2120098127" sldId="2147483672"/>
        </pc:sldMasterMkLst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2887426249" sldId="2147483673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1068552256" sldId="2147483674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1306650038" sldId="2147483675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3462285777" sldId="2147483676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185844109" sldId="2147483677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1213332840" sldId="2147483678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483226075" sldId="2147483679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938283426" sldId="2147483680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162764225" sldId="2147483681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2188496105" sldId="2147483682"/>
          </pc:sldLayoutMkLst>
        </pc:sldLayoutChg>
        <pc:sldLayoutChg chg="add del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2120098127" sldId="2147483672"/>
            <pc:sldLayoutMk cId="204655595" sldId="2147483683"/>
          </pc:sldLayoutMkLst>
        </pc:sldLayoutChg>
      </pc:sldMasterChg>
      <pc:sldMasterChg chg="add addSldLayout modSldLayout">
        <pc:chgData name="Josselin Bourges" userId="S::josselin.bourges@un.org::2853f2c9-8004-4548-bb73-10249e173b61" providerId="AD" clId="Web-{765E48B1-7D6E-3B58-0C31-4017DBEA254C}" dt="2025-08-14T19:41:58.734" v="16"/>
        <pc:sldMasterMkLst>
          <pc:docMk/>
          <pc:sldMasterMk cId="1104378976" sldId="2147483684"/>
        </pc:sldMasterMkLst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3897676981" sldId="2147483685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2352087280" sldId="2147483686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1863692991" sldId="2147483687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922200362" sldId="2147483688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4127947524" sldId="2147483689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522595158" sldId="2147483690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2830987511" sldId="2147483691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1240722194" sldId="2147483692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1405996226" sldId="2147483693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566522876" sldId="2147483694"/>
          </pc:sldLayoutMkLst>
        </pc:sldLayoutChg>
        <pc:sldLayoutChg chg="add mod replId">
          <pc:chgData name="Josselin Bourges" userId="S::josselin.bourges@un.org::2853f2c9-8004-4548-bb73-10249e173b61" providerId="AD" clId="Web-{765E48B1-7D6E-3B58-0C31-4017DBEA254C}" dt="2025-08-14T19:41:58.734" v="16"/>
          <pc:sldLayoutMkLst>
            <pc:docMk/>
            <pc:sldMasterMk cId="1104378976" sldId="2147483684"/>
            <pc:sldLayoutMk cId="2543997699" sldId="2147483695"/>
          </pc:sldLayoutMkLst>
        </pc:sldLayoutChg>
      </pc:sldMasterChg>
    </pc:docChg>
  </pc:docChgLst>
  <pc:docChgLst>
    <pc:chgData name="Josselin Bourges" userId="2853f2c9-8004-4548-bb73-10249e173b61" providerId="ADAL" clId="{E83C89A1-2DF2-4DF5-AF2B-26FAF33F3BB9}"/>
    <pc:docChg chg="custSel modSld addMainMaster delMainMaster">
      <pc:chgData name="Josselin Bourges" userId="2853f2c9-8004-4548-bb73-10249e173b61" providerId="ADAL" clId="{E83C89A1-2DF2-4DF5-AF2B-26FAF33F3BB9}" dt="2025-08-14T19:40:25.208" v="0" actId="26606"/>
      <pc:docMkLst>
        <pc:docMk/>
      </pc:docMkLst>
      <pc:sldChg chg="addSp modSp mod setBg modClrScheme setClrOvrMap chgLayout">
        <pc:chgData name="Josselin Bourges" userId="2853f2c9-8004-4548-bb73-10249e173b61" providerId="ADAL" clId="{E83C89A1-2DF2-4DF5-AF2B-26FAF33F3BB9}" dt="2025-08-14T19:40:25.208" v="0" actId="26606"/>
        <pc:sldMkLst>
          <pc:docMk/>
          <pc:sldMk cId="956137890" sldId="256"/>
        </pc:sldMkLst>
      </pc:sldChg>
      <pc:sldMasterChg chg="del delSldLayout">
        <pc:chgData name="Josselin Bourges" userId="2853f2c9-8004-4548-bb73-10249e173b61" providerId="ADAL" clId="{E83C89A1-2DF2-4DF5-AF2B-26FAF33F3BB9}" dt="2025-08-14T19:40:25.208" v="0" actId="26606"/>
        <pc:sldMasterMkLst>
          <pc:docMk/>
          <pc:sldMasterMk cId="1583565145" sldId="2147483648"/>
        </pc:sldMasterMkLst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3597476036" sldId="2147483649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2727120454" sldId="2147483650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4223066304" sldId="2147483651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4104829831" sldId="2147483652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2682158111" sldId="2147483653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1108085885" sldId="2147483654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2772889379" sldId="2147483655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1639289037" sldId="2147483656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4024589567" sldId="2147483657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2768233574" sldId="2147483658"/>
          </pc:sldLayoutMkLst>
        </pc:sldLayoutChg>
        <pc:sldLayoutChg chg="del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83565145" sldId="2147483648"/>
            <pc:sldLayoutMk cId="489109166" sldId="2147483659"/>
          </pc:sldLayoutMkLst>
        </pc:sldLayoutChg>
      </pc:sldMasterChg>
      <pc:sldMasterChg chg="add replId addSldLayout">
        <pc:chgData name="Josselin Bourges" userId="2853f2c9-8004-4548-bb73-10249e173b61" providerId="ADAL" clId="{E83C89A1-2DF2-4DF5-AF2B-26FAF33F3BB9}" dt="2025-08-14T19:40:25.208" v="0" actId="26606"/>
        <pc:sldMasterMkLst>
          <pc:docMk/>
          <pc:sldMasterMk cId="1543672107" sldId="2147483660"/>
        </pc:sldMasterMkLst>
        <pc:sldLayoutChg chg="ad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4224646423" sldId="2147483661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3026531528" sldId="2147483662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210012087" sldId="2147483663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1855534481" sldId="2147483664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2353503942" sldId="2147483665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65702686" sldId="2147483666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3422798102" sldId="2147483667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348807964" sldId="2147483668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1316616049" sldId="2147483669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4085369582" sldId="2147483670"/>
          </pc:sldLayoutMkLst>
        </pc:sldLayoutChg>
        <pc:sldLayoutChg chg="add replId">
          <pc:chgData name="Josselin Bourges" userId="2853f2c9-8004-4548-bb73-10249e173b61" providerId="ADAL" clId="{E83C89A1-2DF2-4DF5-AF2B-26FAF33F3BB9}" dt="2025-08-14T19:40:25.208" v="0" actId="26606"/>
          <pc:sldLayoutMkLst>
            <pc:docMk/>
            <pc:sldMasterMk cId="1543672107" sldId="2147483660"/>
            <pc:sldLayoutMk cId="1573308040" sldId="2147483671"/>
          </pc:sldLayoutMkLst>
        </pc:sldLayoutChg>
      </pc:sldMasterChg>
    </pc:docChg>
  </pc:docChgLst>
  <pc:docChgLst>
    <pc:chgData clId="Web-{765E48B1-7D6E-3B58-0C31-4017DBEA254C}"/>
    <pc:docChg chg="modSld">
      <pc:chgData name="" userId="" providerId="" clId="Web-{765E48B1-7D6E-3B58-0C31-4017DBEA254C}" dt="2025-08-14T19:40:59.622" v="0"/>
      <pc:docMkLst>
        <pc:docMk/>
      </pc:docMkLst>
      <pc:sldChg chg="delSp">
        <pc:chgData name="" userId="" providerId="" clId="Web-{765E48B1-7D6E-3B58-0C31-4017DBEA254C}" dt="2025-08-14T19:40:59.622" v="0"/>
        <pc:sldMkLst>
          <pc:docMk/>
          <pc:sldMk cId="956137890" sldId="256"/>
        </pc:sldMkLst>
      </pc:sldChg>
    </pc:docChg>
  </pc:docChgLst>
  <pc:docChgLst>
    <pc:chgData name="Ruth Ouattara" userId="S::ruth.ouattara@un.org::ef623609-f3d1-4537-8577-3dbd58257726" providerId="AD" clId="Web-{1EE891B5-26AA-717F-CF01-A37CE46FCC3F}"/>
    <pc:docChg chg="modSld">
      <pc:chgData name="Ruth Ouattara" userId="S::ruth.ouattara@un.org::ef623609-f3d1-4537-8577-3dbd58257726" providerId="AD" clId="Web-{1EE891B5-26AA-717F-CF01-A37CE46FCC3F}" dt="2025-08-28T21:19:14.570" v="5" actId="14100"/>
      <pc:docMkLst>
        <pc:docMk/>
      </pc:docMkLst>
      <pc:sldChg chg="addSp delSp modSp">
        <pc:chgData name="Ruth Ouattara" userId="S::ruth.ouattara@un.org::ef623609-f3d1-4537-8577-3dbd58257726" providerId="AD" clId="Web-{1EE891B5-26AA-717F-CF01-A37CE46FCC3F}" dt="2025-08-28T21:19:14.570" v="5" actId="14100"/>
        <pc:sldMkLst>
          <pc:docMk/>
          <pc:sldMk cId="3983832711" sldId="295"/>
        </pc:sldMkLst>
        <pc:spChg chg="del">
          <ac:chgData name="Ruth Ouattara" userId="S::ruth.ouattara@un.org::ef623609-f3d1-4537-8577-3dbd58257726" providerId="AD" clId="Web-{1EE891B5-26AA-717F-CF01-A37CE46FCC3F}" dt="2025-08-28T21:18:58.383" v="0"/>
          <ac:spMkLst>
            <pc:docMk/>
            <pc:sldMk cId="3983832711" sldId="295"/>
            <ac:spMk id="6" creationId="{9DCA5CBE-2936-BBD8-357D-1714469DE2C0}"/>
          </ac:spMkLst>
        </pc:spChg>
        <pc:picChg chg="del">
          <ac:chgData name="Ruth Ouattara" userId="S::ruth.ouattara@un.org::ef623609-f3d1-4537-8577-3dbd58257726" providerId="AD" clId="Web-{1EE891B5-26AA-717F-CF01-A37CE46FCC3F}" dt="2025-08-28T21:18:58.383" v="1"/>
          <ac:picMkLst>
            <pc:docMk/>
            <pc:sldMk cId="3983832711" sldId="295"/>
            <ac:picMk id="4" creationId="{B1DF93B0-64DB-FBAE-F20B-961EEC773CFC}"/>
          </ac:picMkLst>
        </pc:picChg>
        <pc:picChg chg="add mod">
          <ac:chgData name="Ruth Ouattara" userId="S::ruth.ouattara@un.org::ef623609-f3d1-4537-8577-3dbd58257726" providerId="AD" clId="Web-{1EE891B5-26AA-717F-CF01-A37CE46FCC3F}" dt="2025-08-28T21:19:14.570" v="5" actId="14100"/>
          <ac:picMkLst>
            <pc:docMk/>
            <pc:sldMk cId="3983832711" sldId="295"/>
            <ac:picMk id="5" creationId="{12C082EF-92EA-242F-B5DB-B0EAF8C6E8C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D9A58-C0FE-4738-87E1-AF7D289C1E07}" type="datetimeFigureOut">
              <a:t>8/28/2025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80160-1F70-4FBB-A82A-E94DAE6CB1EE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2217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Avant de commencer l’étude de cas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divisez les </a:t>
            </a:r>
            <a:r>
              <a:rPr lang="fr-FR" i="1" err="1"/>
              <a:t>participant·e·s</a:t>
            </a:r>
            <a:r>
              <a:rPr lang="fr-FR" i="1" dirty="0"/>
              <a:t> en groupes de quatre ou cinq personnes et distribuez les documents</a:t>
            </a:r>
            <a:r>
              <a:rPr lang="fr-FR" i="1" dirty="0">
                <a:effectLst/>
              </a:rPr>
              <a:t>.)</a:t>
            </a:r>
            <a:endParaRPr lang="fr-FR" i="1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b="1" dirty="0"/>
              <a:t>Message clé </a:t>
            </a:r>
            <a:r>
              <a:rPr lang="fr-FR" b="1" dirty="0">
                <a:effectLst/>
              </a:rPr>
              <a:t>: </a:t>
            </a:r>
            <a:r>
              <a:rPr lang="fr-FR" b="1" dirty="0"/>
              <a:t>Présenter l’étude de cas</a:t>
            </a:r>
            <a:r>
              <a:rPr lang="fr-FR" b="1" dirty="0">
                <a:effectLst/>
              </a:rPr>
              <a:t>.</a:t>
            </a:r>
            <a:endParaRPr lang="fr-FR" b="1" dirty="0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Bonjour à toutes et à tous</a:t>
            </a:r>
            <a:r>
              <a:rPr lang="fr-FR" dirty="0">
                <a:effectLst/>
              </a:rPr>
              <a:t>, </a:t>
            </a:r>
            <a:r>
              <a:rPr lang="fr-FR" dirty="0"/>
              <a:t>et bienvenue </a:t>
            </a:r>
            <a:r>
              <a:rPr lang="fr-FR" dirty="0">
                <a:effectLst/>
              </a:rPr>
              <a:t>! </a:t>
            </a:r>
            <a:r>
              <a:rPr lang="fr-FR" dirty="0"/>
              <a:t>Dans cette </a:t>
            </a:r>
            <a:r>
              <a:rPr lang="fr-FR" dirty="0">
                <a:effectLst/>
              </a:rPr>
              <a:t>session, </a:t>
            </a:r>
            <a:r>
              <a:rPr lang="fr-FR" dirty="0"/>
              <a:t>nous allons examiner comment intégrer les considérations de genre dans le travail de la composante militaire des opérations de paix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Passons maintenant à une étude de cas pratique</a:t>
            </a:r>
            <a:r>
              <a:rPr lang="fr-FR" dirty="0">
                <a:effectLst/>
              </a:rPr>
              <a:t>. </a:t>
            </a:r>
            <a:r>
              <a:rPr lang="fr-FR" dirty="0"/>
              <a:t>Cette étude porte sur la manière de fournir un soutien efficace aux personnes victimes ou rescapées de conflits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i="1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8902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>
                <a:effectLst/>
              </a:rPr>
              <a:t>(</a:t>
            </a:r>
            <a:r>
              <a:rPr lang="fr-FR" i="1"/>
              <a:t>Scénario à présenter </a:t>
            </a:r>
            <a:r>
              <a:rPr lang="fr-FR" i="1">
                <a:effectLst/>
              </a:rPr>
              <a:t>– </a:t>
            </a:r>
            <a:r>
              <a:rPr lang="fr-FR" i="1"/>
              <a:t>un par un ou collectivement </a:t>
            </a:r>
            <a:r>
              <a:rPr lang="fr-FR" i="1">
                <a:effectLst/>
              </a:rPr>
              <a:t>– </a:t>
            </a:r>
            <a:r>
              <a:rPr lang="fr-FR" i="1"/>
              <a:t>pendant l’exercice</a:t>
            </a:r>
            <a:r>
              <a:rPr lang="fr-FR" i="1">
                <a:effectLst/>
              </a:rPr>
              <a:t>. </a:t>
            </a:r>
            <a:r>
              <a:rPr lang="fr-FR" i="1"/>
              <a:t>Des copies papier des scénarios peuvent également être distribuées</a:t>
            </a:r>
            <a:r>
              <a:rPr lang="fr-FR" i="1">
                <a:effectLst/>
              </a:rPr>
              <a:t>.) </a:t>
            </a:r>
            <a:r>
              <a:rPr lang="fr-FR" b="1"/>
              <a:t>Ne montrez pas les scénarios aux </a:t>
            </a:r>
            <a:r>
              <a:rPr lang="fr-FR" b="1">
                <a:effectLst/>
              </a:rPr>
              <a:t>participants </a:t>
            </a:r>
            <a:r>
              <a:rPr lang="fr-FR" b="1"/>
              <a:t>avant le </a:t>
            </a:r>
            <a:r>
              <a:rPr lang="fr-FR" b="1">
                <a:effectLst/>
              </a:rPr>
              <a:t>moment</a:t>
            </a:r>
            <a:r>
              <a:rPr lang="fr-FR" b="1"/>
              <a:t> opportun</a:t>
            </a:r>
            <a:r>
              <a:rPr lang="fr-FR" b="1">
                <a:effectLst/>
              </a:rPr>
              <a:t>.</a:t>
            </a:r>
            <a:endParaRPr lang="fr-FR">
              <a:effectLst/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i="1">
              <a:latin typeface="Calibri"/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44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>
                <a:effectLst/>
              </a:rPr>
              <a:t>(</a:t>
            </a:r>
            <a:r>
              <a:rPr lang="fr-FR" i="1"/>
              <a:t>Scénario à présenter </a:t>
            </a:r>
            <a:r>
              <a:rPr lang="fr-FR" i="1">
                <a:effectLst/>
              </a:rPr>
              <a:t>– </a:t>
            </a:r>
            <a:r>
              <a:rPr lang="fr-FR" i="1"/>
              <a:t>un par un ou collectivement </a:t>
            </a:r>
            <a:r>
              <a:rPr lang="fr-FR" i="1">
                <a:effectLst/>
              </a:rPr>
              <a:t>– </a:t>
            </a:r>
            <a:r>
              <a:rPr lang="fr-FR" i="1"/>
              <a:t>pendant l’exercice</a:t>
            </a:r>
            <a:r>
              <a:rPr lang="fr-FR" i="1">
                <a:effectLst/>
              </a:rPr>
              <a:t>. </a:t>
            </a:r>
            <a:r>
              <a:rPr lang="fr-FR" i="1"/>
              <a:t>Des copies papier des scénarios peuvent également être distribuées</a:t>
            </a:r>
            <a:r>
              <a:rPr lang="fr-FR" i="1">
                <a:effectLst/>
              </a:rPr>
              <a:t>.) </a:t>
            </a:r>
            <a:r>
              <a:rPr lang="fr-FR" b="1"/>
              <a:t>Ne montrez pas les scénarios aux </a:t>
            </a:r>
            <a:r>
              <a:rPr lang="fr-FR" b="1">
                <a:effectLst/>
              </a:rPr>
              <a:t>participants </a:t>
            </a:r>
            <a:r>
              <a:rPr lang="fr-FR" b="1"/>
              <a:t>avant le </a:t>
            </a:r>
            <a:r>
              <a:rPr lang="fr-FR" b="1">
                <a:effectLst/>
              </a:rPr>
              <a:t>moment</a:t>
            </a:r>
            <a:r>
              <a:rPr lang="fr-FR" b="1"/>
              <a:t> opportun</a:t>
            </a:r>
            <a:r>
              <a:rPr lang="fr-FR" b="1">
                <a:effectLst/>
              </a:rPr>
              <a:t>.</a:t>
            </a:r>
            <a:endParaRPr lang="fr-FR">
              <a:effectLst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062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kern="1200" dirty="0">
                <a:solidFill>
                  <a:schemeClr val="tx1"/>
                </a:solidFill>
                <a:effectLst/>
              </a:rPr>
              <a:t>Message clé :</a:t>
            </a:r>
            <a:r>
              <a:rPr lang="fr-FR" kern="1200" dirty="0">
                <a:solidFill>
                  <a:schemeClr val="tx1"/>
                </a:solidFill>
                <a:effectLst/>
              </a:rPr>
              <a:t> </a:t>
            </a:r>
            <a:r>
              <a:rPr lang="fr-FR" dirty="0"/>
              <a:t>Principaux résultats et apprentissages tirés de l’exercice de simulation</a:t>
            </a:r>
            <a:r>
              <a:rPr lang="fr-FR" kern="1200" dirty="0">
                <a:solidFill>
                  <a:schemeClr val="tx1"/>
                </a:solidFill>
                <a:effectLst/>
              </a:rPr>
              <a:t>.</a:t>
            </a:r>
            <a:endParaRPr lang="en-US" kern="1200" dirty="0">
              <a:solidFill>
                <a:srgbClr val="000000"/>
              </a:solidFill>
              <a:effectLst/>
            </a:endParaRPr>
          </a:p>
          <a:p>
            <a:endParaRPr lang="fr-FR" kern="1200" dirty="0">
              <a:solidFill>
                <a:srgbClr val="000000"/>
              </a:solidFill>
              <a:effectLst/>
            </a:endParaRPr>
          </a:p>
          <a:p>
            <a:r>
              <a:rPr lang="fr-FR" kern="1200">
                <a:solidFill>
                  <a:schemeClr val="tx1"/>
                </a:solidFill>
                <a:effectLst/>
              </a:rPr>
              <a:t>Très bien, </a:t>
            </a:r>
            <a:r>
              <a:rPr lang="fr-FR"/>
              <a:t>l’exercice </a:t>
            </a:r>
            <a:r>
              <a:rPr lang="fr-FR" kern="1200">
                <a:solidFill>
                  <a:schemeClr val="tx1"/>
                </a:solidFill>
                <a:effectLst/>
              </a:rPr>
              <a:t>est maintenant </a:t>
            </a:r>
            <a:r>
              <a:rPr lang="fr-FR"/>
              <a:t>terminé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r>
              <a:rPr lang="fr-FR">
                <a:solidFill>
                  <a:srgbClr val="000000"/>
                </a:solidFill>
              </a:rPr>
              <a:t> Pouvez-vous</a:t>
            </a:r>
            <a:r>
              <a:rPr lang="fr-FR" dirty="0"/>
              <a:t> tous retourner </a:t>
            </a:r>
            <a:r>
              <a:rPr lang="fr-FR" kern="1200" dirty="0">
                <a:solidFill>
                  <a:schemeClr val="tx1"/>
                </a:solidFill>
                <a:effectLst/>
              </a:rPr>
              <a:t>à </a:t>
            </a:r>
            <a:r>
              <a:rPr lang="fr-FR" dirty="0"/>
              <a:t>vos places, s’il vous plaît ?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endParaRPr lang="fr-FR" dirty="0"/>
          </a:p>
          <a:p>
            <a:r>
              <a:rPr lang="fr-FR" i="1" kern="1200" dirty="0">
                <a:solidFill>
                  <a:schemeClr val="tx1"/>
                </a:solidFill>
                <a:effectLst/>
              </a:rPr>
              <a:t>(</a:t>
            </a:r>
            <a:r>
              <a:rPr lang="fr-FR" i="1" dirty="0"/>
              <a:t>Commencez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la discussion avec des </a:t>
            </a:r>
            <a:r>
              <a:rPr lang="fr-FR" i="1" dirty="0"/>
              <a:t>questions générales. Demandez aux observateurs de partager leurs impressions, interrogez les autres sur ce qu’ils pensent et sur leurs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expériences</a:t>
            </a:r>
            <a:r>
              <a:rPr lang="fr-FR" i="1" dirty="0"/>
              <a:t>. Demandez si quelqu’un souhaite partager une expérience personnelle en lien avec l’exercice. Sélectionnez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les </a:t>
            </a:r>
            <a:r>
              <a:rPr lang="fr-FR" i="1" dirty="0"/>
              <a:t>questions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les </a:t>
            </a:r>
            <a:r>
              <a:rPr lang="fr-FR" i="1" dirty="0"/>
              <a:t>plus pertinentes dans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la </a:t>
            </a:r>
            <a:r>
              <a:rPr lang="fr-FR" i="1" dirty="0"/>
              <a:t>liste ci-dessous. Accordez environ 15 minutes à cette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discussion </a:t>
            </a:r>
            <a:r>
              <a:rPr lang="fr-FR" i="1" dirty="0"/>
              <a:t>générale.)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endParaRPr lang="fr-FR" kern="1200" dirty="0">
              <a:solidFill>
                <a:srgbClr val="000000"/>
              </a:solidFill>
              <a:effectLst/>
            </a:endParaRPr>
          </a:p>
          <a:p>
            <a:r>
              <a:rPr lang="fr-FR" dirty="0"/>
              <a:t>Poursuivez ensuite avec </a:t>
            </a:r>
            <a:r>
              <a:rPr lang="fr-FR" kern="1200" dirty="0">
                <a:solidFill>
                  <a:schemeClr val="tx1"/>
                </a:solidFill>
                <a:effectLst/>
              </a:rPr>
              <a:t>un</a:t>
            </a:r>
            <a:r>
              <a:rPr lang="fr-FR" dirty="0"/>
              <a:t> </a:t>
            </a:r>
            <a:r>
              <a:rPr lang="fr-FR" b="1" kern="1200" dirty="0">
                <a:solidFill>
                  <a:schemeClr val="tx1"/>
                </a:solidFill>
                <a:effectLst/>
              </a:rPr>
              <a:t>débriefing détaillé</a:t>
            </a:r>
            <a:r>
              <a:rPr lang="fr-FR" dirty="0"/>
              <a:t> </a:t>
            </a:r>
            <a:r>
              <a:rPr lang="fr-FR" kern="1200" dirty="0">
                <a:solidFill>
                  <a:schemeClr val="tx1"/>
                </a:solidFill>
                <a:effectLst/>
              </a:rPr>
              <a:t>en utilisant la section </a:t>
            </a:r>
            <a:r>
              <a:rPr lang="fr-FR" dirty="0"/>
              <a:t>pertinente </a:t>
            </a:r>
            <a:r>
              <a:rPr lang="fr-FR" kern="1200" dirty="0">
                <a:solidFill>
                  <a:schemeClr val="tx1"/>
                </a:solidFill>
                <a:effectLst/>
              </a:rPr>
              <a:t>du</a:t>
            </a:r>
            <a:r>
              <a:rPr lang="fr-FR" dirty="0"/>
              <a:t> </a:t>
            </a:r>
            <a:r>
              <a:rPr lang="fr-FR" b="1" kern="1200" dirty="0">
                <a:solidFill>
                  <a:schemeClr val="tx1"/>
                </a:solidFill>
                <a:effectLst/>
              </a:rPr>
              <a:t>manuel</a:t>
            </a:r>
            <a:r>
              <a:rPr lang="fr-FR" dirty="0"/>
              <a:t>.</a:t>
            </a:r>
            <a:endParaRPr lang="en-US"/>
          </a:p>
          <a:p>
            <a:r>
              <a:rPr lang="fr-FR" dirty="0"/>
              <a:t> 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pPr marL="168910" marR="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GB" sz="1800" i="1" dirty="0"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870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B5514-2504-10DD-B539-468E473B2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F0DE56-2AA3-14E3-148B-7B455E1EE6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C7E4A7-A550-233E-899D-8BA743AEA2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: </a:t>
            </a:r>
            <a:r>
              <a:rPr lang="fr-FR"/>
              <a:t>Mettre en évidence les principaux points d’apprentissage de la présentation.</a:t>
            </a:r>
            <a:endParaRPr lang="fr-FR">
              <a:solidFill>
                <a:srgbClr val="444444"/>
              </a:solidFill>
            </a:endParaRPr>
          </a:p>
          <a:p>
            <a:br>
              <a:rPr lang="fr-FR" i="1">
                <a:cs typeface="+mn-lt"/>
              </a:rPr>
            </a:br>
            <a:r>
              <a:rPr lang="fr-FR" i="1">
                <a:effectLst/>
              </a:rPr>
              <a:t>(</a:t>
            </a:r>
            <a:r>
              <a:rPr lang="fr-FR" i="1"/>
              <a:t>Utilisez la </a:t>
            </a:r>
            <a:r>
              <a:rPr lang="fr-FR" i="1">
                <a:effectLst/>
              </a:rPr>
              <a:t>section </a:t>
            </a:r>
            <a:r>
              <a:rPr lang="fr-FR" i="1"/>
              <a:t>pertinente du Manuel</a:t>
            </a:r>
            <a:r>
              <a:rPr lang="fr-FR" i="1">
                <a:effectLst/>
              </a:rPr>
              <a:t>.)</a:t>
            </a:r>
            <a:endParaRPr lang="fr-FR" i="1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9319B8B-DC74-A793-03F0-71CD94BECA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75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fr-FR" sz="2800" b="1"/>
              <a:t>Message clé :</a:t>
            </a:r>
            <a:r>
              <a:rPr lang="fr-FR" sz="2800"/>
              <a:t> Présenter les objectifs d'apprentissage de l'étude de cas.</a:t>
            </a:r>
            <a:endParaRPr lang="fr-FR" sz="2800" b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55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Passons </a:t>
            </a:r>
            <a:r>
              <a:rPr lang="en-US" err="1"/>
              <a:t>maintenant</a:t>
            </a:r>
            <a:r>
              <a:rPr lang="en-US"/>
              <a:t> à </a:t>
            </a:r>
            <a:r>
              <a:rPr lang="en-US" err="1"/>
              <a:t>l'exercice</a:t>
            </a:r>
            <a:endParaRPr lang="en-GB" err="1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76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 i="0" kern="1200" dirty="0">
                <a:solidFill>
                  <a:schemeClr val="tx1"/>
                </a:solidFill>
                <a:effectLst/>
              </a:rPr>
              <a:t>Message clé : </a:t>
            </a:r>
            <a:r>
              <a:rPr lang="fr-FR" dirty="0"/>
              <a:t>Présenter la vue d'ensemble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, y compris le temps alloué et </a:t>
            </a:r>
            <a:r>
              <a:rPr lang="fr-FR" dirty="0"/>
              <a:t>le matériel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dirty="0"/>
              <a:t>soutien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Avant de commencer, permettez-moi de vous donner un </a:t>
            </a:r>
            <a:r>
              <a:rPr lang="fr-FR" dirty="0"/>
              <a:t>bref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aperçu de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Cet exercice </a:t>
            </a:r>
            <a:r>
              <a:rPr lang="fr-FR" dirty="0"/>
              <a:t>est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une simulation. </a:t>
            </a:r>
            <a:r>
              <a:rPr lang="fr-FR" dirty="0"/>
              <a:t>Vous aurez tous un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rôle à </a:t>
            </a:r>
            <a:r>
              <a:rPr lang="fr-FR" dirty="0"/>
              <a:t>jouer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Ensemble, nous </a:t>
            </a:r>
            <a:r>
              <a:rPr lang="fr-FR" dirty="0"/>
              <a:t>essaierons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voir comment les considérations de genre peuvent être intégrées dans la pratique de votre travail quotidien.</a:t>
            </a:r>
            <a:r>
              <a:rPr lang="fr-FR" dirty="0"/>
              <a:t> 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Avant </a:t>
            </a:r>
            <a:r>
              <a:rPr lang="fr-FR" dirty="0"/>
              <a:t>d'aller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plus loin, vous </a:t>
            </a:r>
            <a:r>
              <a:rPr lang="fr-FR" dirty="0"/>
              <a:t>constaterez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que vous avez reçu plusieurs documents de référence pour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Arial,Sans-Serif"/>
              <a:buChar char="•"/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Tout </a:t>
            </a:r>
            <a:r>
              <a:rPr lang="fr-FR" dirty="0"/>
              <a:t>d'abord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, vous avez </a:t>
            </a:r>
            <a:r>
              <a:rPr lang="fr-FR" b="1" dirty="0"/>
              <a:t>la présentation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du </a:t>
            </a:r>
            <a:r>
              <a:rPr lang="fr-FR" b="1" i="0" kern="1200" dirty="0" err="1">
                <a:solidFill>
                  <a:schemeClr val="tx1"/>
                </a:solidFill>
                <a:effectLst/>
              </a:rPr>
              <a:t>Carana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r>
              <a:rPr lang="fr-FR" dirty="0"/>
              <a:t>La présentation du </a:t>
            </a:r>
            <a:r>
              <a:rPr lang="fr-FR" dirty="0" err="1"/>
              <a:t>Carana</a:t>
            </a:r>
            <a:r>
              <a:rPr lang="fr-FR" dirty="0"/>
              <a:t> donne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un </a:t>
            </a:r>
            <a:r>
              <a:rPr lang="fr-FR" dirty="0"/>
              <a:t>bref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aperçu du scénario de </a:t>
            </a:r>
            <a:r>
              <a:rPr lang="fr-FR" b="0" i="0" kern="1200" dirty="0" err="1">
                <a:solidFill>
                  <a:schemeClr val="tx1"/>
                </a:solidFill>
                <a:effectLst/>
              </a:rPr>
              <a:t>Carana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 que vous connaissez déjà. </a:t>
            </a:r>
            <a:r>
              <a:rPr lang="fr-FR" dirty="0"/>
              <a:t>Le résumé comprend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des informations clés </a:t>
            </a:r>
            <a:r>
              <a:rPr lang="fr-FR" dirty="0"/>
              <a:t>relatives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à </a:t>
            </a:r>
            <a:r>
              <a:rPr lang="fr-FR" dirty="0"/>
              <a:t>l'étude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cas sur laquelle </a:t>
            </a:r>
            <a:r>
              <a:rPr lang="fr-FR" dirty="0"/>
              <a:t>vous travaillez ;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 dirty="0"/>
              <a:t>Vous trouverez plus d'informations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sur le </a:t>
            </a:r>
            <a:r>
              <a:rPr lang="fr-FR" dirty="0"/>
              <a:t>cadre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et le </a:t>
            </a:r>
            <a:r>
              <a:rPr lang="fr-FR" dirty="0"/>
              <a:t>contexte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 document </a:t>
            </a:r>
            <a:r>
              <a:rPr lang="fr-FR" dirty="0"/>
              <a:t>appelé </a:t>
            </a:r>
            <a:r>
              <a:rPr lang="fr-FR" b="1" dirty="0"/>
              <a:t>cadre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b="1" dirty="0"/>
              <a:t>l'étude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de cas</a:t>
            </a:r>
            <a:r>
              <a:rPr lang="fr-FR" b="1" dirty="0"/>
              <a:t> ;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trouverez </a:t>
            </a:r>
            <a:r>
              <a:rPr lang="fr-FR" dirty="0"/>
              <a:t>des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détails </a:t>
            </a:r>
            <a:r>
              <a:rPr lang="fr-FR" dirty="0"/>
              <a:t>sur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la tâche à </a:t>
            </a:r>
            <a:r>
              <a:rPr lang="fr-FR" dirty="0"/>
              <a:t>effectuer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 document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 de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 </a:t>
            </a:r>
            <a:r>
              <a:rPr lang="fr-FR" b="1" dirty="0"/>
              <a:t>vue d'ensemble de 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r>
              <a:rPr lang="fr-FR" dirty="0"/>
              <a:t>Vous trouverez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également un aperçu des rôles qui seront joués dans cet exercice. </a:t>
            </a:r>
            <a:r>
              <a:rPr lang="fr-FR" dirty="0"/>
              <a:t>Dans un instant, je distribuerai à chacun d'entre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vous </a:t>
            </a:r>
            <a:r>
              <a:rPr lang="fr-FR" dirty="0"/>
              <a:t>des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instructions </a:t>
            </a:r>
            <a:r>
              <a:rPr lang="fr-FR" dirty="0"/>
              <a:t>sur les rôles à jouer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disposez également de </a:t>
            </a:r>
            <a:r>
              <a:rPr lang="fr-FR" dirty="0"/>
              <a:t>quelques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documents de référence supplémentaires</a:t>
            </a:r>
            <a:r>
              <a:rPr lang="fr-FR" dirty="0"/>
              <a:t>.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 dirty="0"/>
              <a:t>Vous avez </a:t>
            </a:r>
            <a:r>
              <a:rPr lang="fr-FR" b="1" dirty="0"/>
              <a:t>une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liste de </a:t>
            </a:r>
            <a:r>
              <a:rPr lang="fr-FR" b="1" dirty="0"/>
              <a:t>contrôle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qui vous servira de guide </a:t>
            </a:r>
            <a:r>
              <a:rPr lang="fr-FR" dirty="0"/>
              <a:t>dès lors que vous travaillerez sur l'exercice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;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</a:pPr>
            <a:r>
              <a:rPr lang="fr-FR" dirty="0"/>
              <a:t>Vous avez également une </a:t>
            </a:r>
            <a:r>
              <a:rPr lang="fr-FR" b="1" dirty="0"/>
              <a:t>liste d’indicateurs relatifs aux questions de genre pour l’alerte précoce en matière de violences sexuelles liées aux conflits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disposerez de</a:t>
            </a:r>
            <a:r>
              <a:rPr lang="fr-FR" dirty="0"/>
              <a:t> 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20 minutes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pour </a:t>
            </a:r>
            <a:r>
              <a:rPr lang="fr-FR" dirty="0"/>
              <a:t>examiner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ces documents</a:t>
            </a:r>
            <a:r>
              <a:rPr lang="fr-FR" dirty="0"/>
              <a:t> et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</a:t>
            </a:r>
            <a:r>
              <a:rPr lang="fr-FR" dirty="0"/>
              <a:t> 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30 minutes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pour </a:t>
            </a:r>
            <a:r>
              <a:rPr lang="fr-FR" dirty="0"/>
              <a:t>le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jeu de rôle.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 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J'ai ajouté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les informations clés de </a:t>
            </a:r>
            <a:r>
              <a:rPr lang="fr-FR" dirty="0"/>
              <a:t>l'exercice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les </a:t>
            </a:r>
            <a:r>
              <a:rPr lang="fr-FR" dirty="0"/>
              <a:t>prochaines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diapositives.</a:t>
            </a:r>
            <a:endParaRPr lang="en-US" dirty="0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48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 scénario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fr-FR">
              <a:solidFill>
                <a:srgbClr val="444444"/>
              </a:solidFill>
              <a:effectLst/>
            </a:endParaRPr>
          </a:p>
          <a:p>
            <a:r>
              <a:rPr lang="fr-FR"/>
              <a:t>Il s'agit du cadre de l'étude de cas</a:t>
            </a:r>
            <a:r>
              <a:rPr lang="fr-FR">
                <a:effectLst/>
              </a:rPr>
              <a:t>. </a:t>
            </a:r>
            <a:r>
              <a:rPr lang="fr-FR"/>
              <a:t>Vous n'êtes pas obligé de le lire tout de suite</a:t>
            </a:r>
            <a:r>
              <a:rPr lang="fr-FR">
                <a:effectLst/>
              </a:rPr>
              <a:t>. </a:t>
            </a:r>
            <a:r>
              <a:rPr lang="fr-FR"/>
              <a:t>Je vous donnerai le temps de le lire dans quelques</a:t>
            </a:r>
            <a:r>
              <a:rPr lang="fr-FR">
                <a:effectLst/>
              </a:rPr>
              <a:t> minutes.</a:t>
            </a:r>
          </a:p>
          <a:p>
            <a:endParaRPr lang="fr-FR"/>
          </a:p>
          <a:p>
            <a:r>
              <a:rPr lang="fr-FR"/>
              <a:t>Au cours de votre patrouille dans le village de </a:t>
            </a:r>
            <a:r>
              <a:rPr lang="fr-FR" err="1"/>
              <a:t>Milleri</a:t>
            </a:r>
            <a:r>
              <a:rPr lang="fr-FR"/>
              <a:t>, vous rencontrez un homme et un enfant blessés. Le village a été attaqué il y a deux jours par des hommes armés non identifiés. Comment réagiriez-vous dans cette situation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434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Ceci est la suite du cadre. 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341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la tâche à accomplir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L="0"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En fonction du contexte</a:t>
            </a:r>
            <a:r>
              <a:rPr lang="fr-FR" dirty="0">
                <a:effectLst/>
              </a:rPr>
              <a:t>, </a:t>
            </a:r>
            <a:r>
              <a:rPr lang="fr-FR" dirty="0"/>
              <a:t>vous devrez accomplir une tâche spécifique</a:t>
            </a:r>
            <a:r>
              <a:rPr lang="fr-FR" dirty="0">
                <a:effectLst/>
              </a:rPr>
              <a:t>, </a:t>
            </a:r>
            <a:r>
              <a:rPr lang="fr-FR" dirty="0"/>
              <a:t>qui est détaillée ici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L="0"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Un rôle précis, accompagné d’instructions</a:t>
            </a:r>
            <a:r>
              <a:rPr lang="fr-FR" dirty="0">
                <a:effectLst/>
              </a:rPr>
              <a:t>, </a:t>
            </a:r>
            <a:r>
              <a:rPr lang="fr-FR" dirty="0"/>
              <a:t>sera attribué à chacun d’entre vous. Vous jouerez ensuite ce rôle dans le cadre de l’exercice de </a:t>
            </a:r>
            <a:r>
              <a:rPr lang="fr-FR" dirty="0">
                <a:effectLst/>
              </a:rPr>
              <a:t>simulation.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021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l’aperçu des rôles qui seront joués dans l’exercice de </a:t>
            </a:r>
            <a:r>
              <a:rPr lang="fr-FR">
                <a:effectLst/>
              </a:rPr>
              <a:t>simulation.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Aft>
                <a:spcPts val="800"/>
              </a:spcAft>
            </a:pPr>
            <a:endParaRPr lang="en-US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Voici les rôles inclus dans l’exercice de </a:t>
            </a:r>
            <a:r>
              <a:rPr lang="fr-FR" dirty="0">
                <a:effectLst/>
              </a:rPr>
              <a:t>simulation. </a:t>
            </a:r>
            <a:r>
              <a:rPr lang="fr-FR" dirty="0"/>
              <a:t>J’attribuerai un de ses rôles à chacun d'entre vous</a:t>
            </a:r>
            <a:r>
              <a:rPr lang="fr-FR" dirty="0">
                <a:effectLst/>
              </a:rPr>
              <a:t>. </a:t>
            </a:r>
            <a:r>
              <a:rPr lang="fr-FR" i="1" dirty="0">
                <a:effectLst/>
              </a:rPr>
              <a:t>(</a:t>
            </a:r>
            <a:r>
              <a:rPr lang="fr-FR" i="1" dirty="0"/>
              <a:t>Distribuer les </a:t>
            </a:r>
            <a:r>
              <a:rPr lang="fr-FR" i="1" dirty="0">
                <a:effectLst/>
              </a:rPr>
              <a:t>descriptions</a:t>
            </a:r>
            <a:r>
              <a:rPr lang="fr-FR" i="1" dirty="0"/>
              <a:t> de rôle</a:t>
            </a:r>
            <a:r>
              <a:rPr lang="fr-FR" i="1" dirty="0">
                <a:effectLst/>
              </a:rPr>
              <a:t>.)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dirty="0">
              <a:solidFill>
                <a:srgbClr val="444444"/>
              </a:solidFill>
            </a:endParaRPr>
          </a:p>
          <a:p>
            <a:r>
              <a:rPr lang="fr-FR" dirty="0"/>
              <a:t>Vous avez désormais </a:t>
            </a:r>
            <a:r>
              <a:rPr lang="fr-FR" dirty="0" err="1"/>
              <a:t>tous·tes</a:t>
            </a:r>
            <a:r>
              <a:rPr lang="fr-FR" dirty="0"/>
              <a:t> un rôle</a:t>
            </a:r>
            <a:r>
              <a:rPr lang="fr-FR" dirty="0">
                <a:effectLst/>
              </a:rPr>
              <a:t>. </a:t>
            </a:r>
            <a:r>
              <a:rPr lang="fr-FR" dirty="0"/>
              <a:t>Je vous donnerai le temps de le lire dans quelques </a:t>
            </a:r>
            <a:r>
              <a:rPr lang="fr-FR" dirty="0">
                <a:effectLst/>
              </a:rPr>
              <a:t>minutes.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Vous remarquerez que chaque rôle est soit un homme, soit une femme</a:t>
            </a:r>
            <a:r>
              <a:rPr lang="fr-FR" dirty="0">
                <a:effectLst/>
              </a:rPr>
              <a:t>. </a:t>
            </a:r>
            <a:r>
              <a:rPr lang="fr-FR" dirty="0"/>
              <a:t>Vous devez jouer le rôle indiqué dans vos </a:t>
            </a:r>
            <a:r>
              <a:rPr lang="fr-FR" dirty="0">
                <a:effectLst/>
              </a:rPr>
              <a:t>instructions </a:t>
            </a:r>
            <a:r>
              <a:rPr lang="fr-FR" dirty="0"/>
              <a:t>de rôle et NON votre propre identité de genre</a:t>
            </a:r>
            <a:r>
              <a:rPr lang="fr-FR" dirty="0">
                <a:effectLst/>
              </a:rPr>
              <a:t>, </a:t>
            </a:r>
            <a:r>
              <a:rPr lang="fr-FR" dirty="0"/>
              <a:t>à l’exception des </a:t>
            </a:r>
            <a:r>
              <a:rPr lang="fr-FR" dirty="0">
                <a:effectLst/>
              </a:rPr>
              <a:t>“</a:t>
            </a:r>
            <a:r>
              <a:rPr lang="fr-FR" dirty="0" err="1"/>
              <a:t>observateur·rices</a:t>
            </a:r>
            <a:r>
              <a:rPr lang="fr-FR" dirty="0">
                <a:effectLst/>
              </a:rPr>
              <a:t>”. </a:t>
            </a:r>
            <a:r>
              <a:rPr lang="fr-FR" dirty="0"/>
              <a:t>Les </a:t>
            </a:r>
            <a:r>
              <a:rPr lang="fr-FR" dirty="0" err="1"/>
              <a:t>observateur·rices</a:t>
            </a:r>
            <a:r>
              <a:rPr lang="fr-FR" dirty="0"/>
              <a:t> peuvent choisir le rôle qu’ils souhaitent jouer</a:t>
            </a:r>
            <a:r>
              <a:rPr lang="fr-FR" dirty="0">
                <a:effectLst/>
              </a:rPr>
              <a:t>. </a:t>
            </a:r>
            <a:r>
              <a:rPr lang="fr-FR" dirty="0"/>
              <a:t>Veuillez ne pas révéler votre rôle aux autres avant le début de l’exercice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en-GB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Je vais vous donner </a:t>
            </a:r>
            <a:r>
              <a:rPr lang="fr-FR" dirty="0">
                <a:effectLst/>
              </a:rPr>
              <a:t>20 minutes </a:t>
            </a:r>
            <a:r>
              <a:rPr lang="fr-FR" dirty="0"/>
              <a:t>pour vous familiariser avec votre rôle et lire le contexte ainsi que les autres documents</a:t>
            </a:r>
            <a:r>
              <a:rPr lang="fr-FR" dirty="0">
                <a:effectLst/>
              </a:rPr>
              <a:t>. </a:t>
            </a:r>
            <a:r>
              <a:rPr lang="fr-FR" dirty="0"/>
              <a:t>Ensuite, nous passerons à l’exercice de </a:t>
            </a:r>
            <a:r>
              <a:rPr lang="fr-FR" dirty="0">
                <a:effectLst/>
              </a:rPr>
              <a:t>simulation. (</a:t>
            </a:r>
            <a:r>
              <a:rPr lang="fr-FR" i="1" dirty="0"/>
              <a:t>Accordez </a:t>
            </a:r>
            <a:r>
              <a:rPr lang="fr-FR" i="1" dirty="0">
                <a:effectLst/>
              </a:rPr>
              <a:t>20 minutes </a:t>
            </a:r>
            <a:r>
              <a:rPr lang="fr-FR" i="1" dirty="0"/>
              <a:t>pour la lecture</a:t>
            </a:r>
            <a:r>
              <a:rPr lang="fr-FR" i="1" dirty="0">
                <a:effectLst/>
              </a:rPr>
              <a:t>.)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2158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Très bien</a:t>
            </a:r>
            <a:r>
              <a:rPr lang="fr-FR" dirty="0">
                <a:effectLst/>
              </a:rPr>
              <a:t>, </a:t>
            </a:r>
            <a:r>
              <a:rPr lang="fr-FR" dirty="0"/>
              <a:t>commençons maintenant l’exercice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Pour commencer</a:t>
            </a:r>
            <a:r>
              <a:rPr lang="fr-FR" dirty="0">
                <a:effectLst/>
              </a:rPr>
              <a:t>, </a:t>
            </a:r>
            <a:r>
              <a:rPr lang="fr-FR" dirty="0"/>
              <a:t>j’invite les membres de l’équipe de liaison </a:t>
            </a:r>
            <a:r>
              <a:rPr lang="fr-FR" dirty="0">
                <a:effectLst/>
              </a:rPr>
              <a:t>(</a:t>
            </a:r>
            <a:r>
              <a:rPr lang="fr-FR" dirty="0"/>
              <a:t>Cheffe de l’équipe de patrouille, Membre de l’équipe de liaison n° 1 et n° 2, Assistante multilingue</a:t>
            </a:r>
            <a:r>
              <a:rPr lang="fr-FR" dirty="0">
                <a:effectLst/>
              </a:rPr>
              <a:t>) </a:t>
            </a:r>
            <a:r>
              <a:rPr lang="fr-FR" dirty="0"/>
              <a:t>à s’avancer, s’il vous plaît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Ensuite</a:t>
            </a:r>
            <a:r>
              <a:rPr lang="fr-FR" dirty="0">
                <a:effectLst/>
              </a:rPr>
              <a:t>, </a:t>
            </a:r>
            <a:r>
              <a:rPr lang="fr-FR" dirty="0"/>
              <a:t>je demande à l'homme blessé et à l'enfant en pleurs de prendre place aux deux extrémités de cette salle.</a:t>
            </a:r>
            <a:endParaRPr lang="en-US" dirty="0">
              <a:solidFill>
                <a:srgbClr val="444444"/>
              </a:solidFill>
              <a:effectLst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L’équipe de liaison peut commencer à travailler ensemble</a:t>
            </a:r>
            <a:r>
              <a:rPr lang="fr-FR" dirty="0">
                <a:effectLst/>
              </a:rPr>
              <a:t>. </a:t>
            </a:r>
            <a:r>
              <a:rPr lang="fr-FR" dirty="0"/>
              <a:t>Vous pouvez également interagir avec les autres participants jouant un rôle</a:t>
            </a:r>
            <a:r>
              <a:rPr lang="fr-FR" dirty="0">
                <a:effectLst/>
              </a:rPr>
              <a:t>.</a:t>
            </a:r>
            <a:endParaRPr lang="fr-FR" dirty="0">
              <a:ea typeface="Calibri"/>
              <a:cs typeface="Calibri"/>
            </a:endParaRPr>
          </a:p>
          <a:p>
            <a:pPr>
              <a:spcAft>
                <a:spcPts val="0"/>
              </a:spcAft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Toutes les parties prenantes doivent circuler et échanger entre elles afin de faire connaissance</a:t>
            </a:r>
            <a:r>
              <a:rPr lang="fr-FR" dirty="0">
                <a:effectLst/>
              </a:rPr>
              <a:t>.</a:t>
            </a:r>
            <a:endParaRPr lang="fr-FR" dirty="0">
              <a:ea typeface="Calibri"/>
              <a:cs typeface="Calibri"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L’objectif principal est de fournir un soutien efficace à l’homme et au garçon.</a:t>
            </a:r>
            <a:endParaRPr lang="fr-FR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N’oubliez pas que vous devez jouer le rôle qui vous a été attribué, tel qu’indiqué dans les </a:t>
            </a:r>
            <a:r>
              <a:rPr lang="fr-FR" dirty="0">
                <a:effectLst/>
              </a:rPr>
              <a:t>instructions.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b="1" dirty="0"/>
              <a:t>Observateurs</a:t>
            </a:r>
            <a:r>
              <a:rPr lang="fr-FR" dirty="0"/>
              <a:t>, vous pouvez circuler librement et prendre des </a:t>
            </a:r>
            <a:r>
              <a:rPr lang="fr-FR" dirty="0">
                <a:effectLst/>
              </a:rPr>
              <a:t>notes </a:t>
            </a:r>
            <a:r>
              <a:rPr lang="fr-FR" dirty="0"/>
              <a:t>pour le débriefing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i="1" dirty="0">
                <a:effectLst/>
              </a:rPr>
              <a:t>(</a:t>
            </a:r>
            <a:r>
              <a:rPr lang="fr-FR" i="1" dirty="0"/>
              <a:t>Laissez la </a:t>
            </a:r>
            <a:r>
              <a:rPr lang="fr-FR" i="1" dirty="0">
                <a:effectLst/>
              </a:rPr>
              <a:t>simulation </a:t>
            </a:r>
            <a:r>
              <a:rPr lang="fr-FR" i="1" dirty="0"/>
              <a:t>se dérouler pendant environ 15 à 30 </a:t>
            </a:r>
            <a:r>
              <a:rPr lang="fr-FR" i="1" dirty="0">
                <a:effectLst/>
              </a:rPr>
              <a:t>minutes. </a:t>
            </a:r>
            <a:r>
              <a:rPr lang="fr-FR" i="1" dirty="0"/>
              <a:t>Terminez-la lorsque vous estimez que le moment est opportun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par exemple à la fin d’une </a:t>
            </a:r>
            <a:r>
              <a:rPr lang="fr-FR" i="1" dirty="0">
                <a:effectLst/>
              </a:rPr>
              <a:t>discussion </a:t>
            </a:r>
            <a:r>
              <a:rPr lang="fr-FR" i="1" dirty="0"/>
              <a:t>importante ou s’il n’y a plus ou peu d’interactions en cours.)</a:t>
            </a:r>
            <a:br>
              <a:rPr lang="fr-FR" i="1" dirty="0">
                <a:cs typeface="+mn-lt"/>
              </a:rPr>
            </a:br>
            <a:r>
              <a:rPr lang="fr-FR" i="1" dirty="0">
                <a:effectLst/>
              </a:rPr>
              <a:t>(</a:t>
            </a:r>
            <a:r>
              <a:rPr lang="fr-FR" i="1" dirty="0"/>
              <a:t>N’oubliez pas d’utiliser </a:t>
            </a:r>
            <a:r>
              <a:rPr lang="fr-FR" i="1" dirty="0" err="1"/>
              <a:t>lesscénarios</a:t>
            </a:r>
            <a:r>
              <a:rPr lang="fr-FR" i="1" dirty="0"/>
              <a:t> lorsque vous jugez qu’ils sont les plus pertinents</a:t>
            </a:r>
            <a:r>
              <a:rPr lang="fr-FR" i="1" dirty="0">
                <a:effectLst/>
              </a:rPr>
              <a:t>. </a:t>
            </a:r>
            <a:r>
              <a:rPr lang="en-US" i="1" dirty="0"/>
              <a:t>Les diapositives </a:t>
            </a:r>
            <a:r>
              <a:rPr lang="en-US" i="1" dirty="0" err="1"/>
              <a:t>scénarios</a:t>
            </a:r>
            <a:r>
              <a:rPr lang="en-US" i="1" dirty="0"/>
              <a:t> </a:t>
            </a:r>
            <a:r>
              <a:rPr lang="en-US" i="1" dirty="0" err="1"/>
              <a:t>suivent</a:t>
            </a:r>
            <a:r>
              <a:rPr lang="en-US" i="1" dirty="0"/>
              <a:t>.)</a:t>
            </a:r>
            <a:endParaRPr lang="en-US" dirty="0">
              <a:solidFill>
                <a:srgbClr val="444444"/>
              </a:solidFill>
              <a:effectLst/>
            </a:endParaRPr>
          </a:p>
          <a:p>
            <a:pPr marL="168910" algn="just">
              <a:spcBef>
                <a:spcPts val="130"/>
              </a:spcBef>
              <a:spcAft>
                <a:spcPts val="1200"/>
              </a:spcAft>
            </a:pPr>
            <a:endParaRPr lang="en-US" sz="1800" dirty="0">
              <a:effectLst/>
              <a:latin typeface="Carlito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104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676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522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9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08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69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200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94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595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987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2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996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37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96926C-0C8B-4D73-AC73-3E7379AA0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rgbClr val="1F4E79"/>
                </a:solidFill>
                <a:latin typeface="Calibri"/>
                <a:ea typeface="Calibri"/>
                <a:cs typeface="Calibri"/>
              </a:rPr>
              <a:t>ÉTUDE DE CAS N° 5: </a:t>
            </a:r>
            <a:br>
              <a:rPr lang="en-GB" sz="2400" b="1" dirty="0">
                <a:solidFill>
                  <a:srgbClr val="1F4E79"/>
                </a:solidFill>
                <a:latin typeface="Calibri"/>
                <a:ea typeface="Calibri"/>
                <a:cs typeface="Calibri"/>
              </a:rPr>
            </a:br>
            <a:r>
              <a:rPr lang="en-GB" sz="2400" b="1" dirty="0">
                <a:solidFill>
                  <a:srgbClr val="1F4E79"/>
                </a:solidFill>
                <a:latin typeface="Calibri"/>
                <a:ea typeface="Calibri"/>
                <a:cs typeface="Calibri"/>
              </a:rPr>
              <a:t>FACILITER LA FOURNITURE D’UN SOUTIEN EFFICACE AUX PERSONNES VICTIMES OU </a:t>
            </a:r>
            <a:r>
              <a:rPr lang="en-GB" sz="1800" b="1" dirty="0">
                <a:solidFill>
                  <a:srgbClr val="156082"/>
                </a:solidFill>
                <a:latin typeface="Arial"/>
                <a:ea typeface="Calibri"/>
                <a:cs typeface="Arial"/>
              </a:rPr>
              <a:t>RESCAPÉES DE CONFLITS</a:t>
            </a:r>
            <a:endParaRPr lang="fr-FR" dirty="0">
              <a:ea typeface="Calibri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913C66-0117-4107-A331-5DD99DB478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42" t="30005" r="25640" b="18106"/>
          <a:stretch/>
        </p:blipFill>
        <p:spPr bwMode="auto">
          <a:xfrm>
            <a:off x="1969372" y="2082381"/>
            <a:ext cx="7649190" cy="44104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F8BB2A-FBC3-4853-A799-21C51DE080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8"/>
          <a:stretch/>
        </p:blipFill>
        <p:spPr>
          <a:xfrm rot="5400000">
            <a:off x="8544589" y="3209585"/>
            <a:ext cx="6833279" cy="44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11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63C265-0F28-4EAE-89AE-83A71FAA0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Scénario</a:t>
            </a:r>
            <a:endParaRPr lang="en-GB" noProof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201F62-71CA-D512-9225-C195A77C00F2}"/>
              </a:ext>
            </a:extLst>
          </p:cNvPr>
          <p:cNvSpPr txBox="1"/>
          <p:nvPr/>
        </p:nvSpPr>
        <p:spPr>
          <a:xfrm>
            <a:off x="1752600" y="5942568"/>
            <a:ext cx="93726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Titre de journal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L’ONU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apporte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son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soutien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aux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rebelles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CISC</a:t>
            </a:r>
            <a:endParaRPr lang="fr-FR" b="1" dirty="0">
              <a:ea typeface="+mn-lt"/>
              <a:cs typeface="+mn-lt"/>
            </a:endParaRPr>
          </a:p>
        </p:txBody>
      </p:sp>
      <p:pic>
        <p:nvPicPr>
          <p:cNvPr id="6" name="Espace réservé du contenu 5" descr="Une image contenant texte, Police, carte de visite, Impression&#10;&#10;Le contenu généré par l’IA peut être incorrect.">
            <a:extLst>
              <a:ext uri="{FF2B5EF4-FFF2-40B4-BE49-F238E27FC236}">
                <a16:creationId xmlns:a16="http://schemas.microsoft.com/office/drawing/2014/main" id="{9E3191F1-3382-DE97-4FB3-B15876BB65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9101" y="1719791"/>
            <a:ext cx="5391130" cy="392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19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4D6436-149E-4023-A8DC-E6CD22B6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Scénario</a:t>
            </a:r>
            <a:endParaRPr lang="fr-FR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484885-FDD9-564F-6414-DCEE1D4EC044}"/>
              </a:ext>
            </a:extLst>
          </p:cNvPr>
          <p:cNvSpPr txBox="1"/>
          <p:nvPr/>
        </p:nvSpPr>
        <p:spPr>
          <a:xfrm>
            <a:off x="2565400" y="54102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Rapport sur les droits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humains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d’une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organisation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indépendante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défense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droits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humains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La police du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Carana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accusée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d’intimider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et de torturer les opposants au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gouvernement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en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place</a:t>
            </a:r>
            <a:endParaRPr lang="fr-FR" b="1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39A1EBE-047D-4EAC-82AC-8D4207AEB7CE}"/>
              </a:ext>
            </a:extLst>
          </p:cNvPr>
          <p:cNvGraphicFramePr>
            <a:graphicFrameLocks noGrp="1"/>
          </p:cNvGraphicFramePr>
          <p:nvPr/>
        </p:nvGraphicFramePr>
        <p:xfrm>
          <a:off x="4542692" y="2325076"/>
          <a:ext cx="3365504" cy="239152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65504">
                  <a:extLst>
                    <a:ext uri="{9D8B030D-6E8A-4147-A177-3AD203B41FA5}">
                      <a16:colId xmlns:a16="http://schemas.microsoft.com/office/drawing/2014/main" val="2502180334"/>
                    </a:ext>
                  </a:extLst>
                </a:gridCol>
              </a:tblGrid>
              <a:tr h="2391526">
                <a:tc>
                  <a:txBody>
                    <a:bodyPr/>
                    <a:lstStyle/>
                    <a:p>
                      <a:pPr marL="405765" marR="387985" algn="ctr">
                        <a:buNone/>
                      </a:pP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RAPPORT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SUR LES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DROITS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H U M A I N S</a:t>
                      </a:r>
                      <a:endParaRPr lang="pt-PT">
                        <a:effectLst/>
                        <a:latin typeface="Roboto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748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4050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6C179-5EAC-482C-BCB4-05924DDBC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BED469-6A0B-4887-9611-9E2210EE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noProof="0" dirty="0"/>
          </a:p>
          <a:p>
            <a:pPr marL="0" indent="0" algn="ctr">
              <a:buNone/>
            </a:pPr>
            <a:endParaRPr lang="en-GB" noProof="0" dirty="0"/>
          </a:p>
          <a:p>
            <a:pPr marL="0" indent="0" algn="ctr">
              <a:buNone/>
            </a:pPr>
            <a:r>
              <a:rPr lang="en-GB" sz="4000" b="1" noProof="0" dirty="0">
                <a:solidFill>
                  <a:srgbClr val="0070C0"/>
                </a:solidFill>
              </a:rPr>
              <a:t>DEBRIEF</a:t>
            </a:r>
          </a:p>
        </p:txBody>
      </p:sp>
    </p:spTree>
    <p:extLst>
      <p:ext uri="{BB962C8B-B14F-4D97-AF65-F5344CB8AC3E}">
        <p14:creationId xmlns:p14="http://schemas.microsoft.com/office/powerpoint/2010/main" val="1913537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872E3-BA64-C3FB-0766-FABBBD320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3931A8-9F1D-9348-2294-B173DADC9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Rappel</a:t>
            </a:r>
            <a:r>
              <a:rPr lang="en-GB" noProof="0"/>
              <a:t>!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A22132-0AA1-E9A1-74FC-1FBD91399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Les VSCS </a:t>
            </a:r>
            <a:r>
              <a:rPr lang="en-GB" err="1">
                <a:ea typeface="+mn-lt"/>
                <a:cs typeface="+mn-lt"/>
              </a:rPr>
              <a:t>peuvent</a:t>
            </a:r>
            <a:r>
              <a:rPr lang="en-GB" dirty="0">
                <a:ea typeface="+mn-lt"/>
                <a:cs typeface="+mn-lt"/>
              </a:rPr>
              <a:t> toucher, et </a:t>
            </a:r>
            <a:r>
              <a:rPr lang="en-GB" err="1">
                <a:ea typeface="+mn-lt"/>
                <a:cs typeface="+mn-lt"/>
              </a:rPr>
              <a:t>touchent</a:t>
            </a:r>
            <a:r>
              <a:rPr lang="en-GB">
                <a:ea typeface="+mn-lt"/>
                <a:cs typeface="+mn-lt"/>
              </a:rPr>
              <a:t> tout le monde</a:t>
            </a:r>
            <a:r>
              <a:rPr lang="en-GB" noProof="0">
                <a:effectLst/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La stigmatisation </a:t>
            </a:r>
            <a:r>
              <a:rPr lang="en-GB" dirty="0" err="1">
                <a:ea typeface="+mn-lt"/>
                <a:cs typeface="+mn-lt"/>
              </a:rPr>
              <a:t>liée</a:t>
            </a:r>
            <a:r>
              <a:rPr lang="en-GB" dirty="0">
                <a:ea typeface="+mn-lt"/>
                <a:cs typeface="+mn-lt"/>
              </a:rPr>
              <a:t> aux VSCS fait que les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— </a:t>
            </a:r>
            <a:r>
              <a:rPr lang="en-GB" dirty="0" err="1">
                <a:ea typeface="+mn-lt"/>
                <a:cs typeface="+mn-lt"/>
              </a:rPr>
              <a:t>en</a:t>
            </a:r>
            <a:r>
              <a:rPr lang="en-GB" dirty="0">
                <a:ea typeface="+mn-lt"/>
                <a:cs typeface="+mn-lt"/>
              </a:rPr>
              <a:t> particulier les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masculines</a:t>
            </a:r>
            <a:r>
              <a:rPr lang="en-GB" dirty="0">
                <a:ea typeface="+mn-lt"/>
                <a:cs typeface="+mn-lt"/>
              </a:rPr>
              <a:t> — </a:t>
            </a:r>
            <a:r>
              <a:rPr lang="en-GB" dirty="0" err="1">
                <a:ea typeface="+mn-lt"/>
                <a:cs typeface="+mn-lt"/>
              </a:rPr>
              <a:t>peuvent</a:t>
            </a:r>
            <a:r>
              <a:rPr lang="en-GB" dirty="0">
                <a:ea typeface="+mn-lt"/>
                <a:cs typeface="+mn-lt"/>
              </a:rPr>
              <a:t> ne pas </a:t>
            </a:r>
            <a:r>
              <a:rPr lang="en-GB" dirty="0" err="1">
                <a:ea typeface="+mn-lt"/>
                <a:cs typeface="+mn-lt"/>
              </a:rPr>
              <a:t>signaler</a:t>
            </a:r>
            <a:r>
              <a:rPr lang="en-GB" dirty="0">
                <a:ea typeface="+mn-lt"/>
                <a:cs typeface="+mn-lt"/>
              </a:rPr>
              <a:t> les </a:t>
            </a:r>
            <a:r>
              <a:rPr lang="en-GB" noProof="0" dirty="0">
                <a:effectLst/>
                <a:ea typeface="+mn-lt"/>
                <a:cs typeface="+mn-lt"/>
              </a:rPr>
              <a:t>incidents </a:t>
            </a:r>
            <a:r>
              <a:rPr lang="en-GB" dirty="0">
                <a:ea typeface="+mn-lt"/>
                <a:cs typeface="+mn-lt"/>
              </a:rPr>
              <a:t>de VSCS</a:t>
            </a:r>
            <a:r>
              <a:rPr lang="en-GB" noProof="0" dirty="0">
                <a:effectLst/>
                <a:ea typeface="+mn-lt"/>
                <a:cs typeface="+mn-lt"/>
              </a:rPr>
              <a:t>.</a:t>
            </a:r>
            <a:endParaRPr lang="en-GB" dirty="0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dirty="0" err="1">
                <a:ea typeface="+mn-lt"/>
                <a:cs typeface="+mn-lt"/>
              </a:rPr>
              <a:t>Fournir</a:t>
            </a:r>
            <a:r>
              <a:rPr lang="en-GB" dirty="0">
                <a:ea typeface="+mn-lt"/>
                <a:cs typeface="+mn-lt"/>
              </a:rPr>
              <a:t> un </a:t>
            </a:r>
            <a:r>
              <a:rPr lang="en-GB" dirty="0" err="1">
                <a:ea typeface="+mn-lt"/>
                <a:cs typeface="+mn-lt"/>
              </a:rPr>
              <a:t>soutien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efficace</a:t>
            </a:r>
            <a:r>
              <a:rPr lang="en-GB" dirty="0">
                <a:ea typeface="+mn-lt"/>
                <a:cs typeface="+mn-lt"/>
              </a:rPr>
              <a:t> et tenant </a:t>
            </a:r>
            <a:r>
              <a:rPr lang="en-GB" dirty="0" err="1">
                <a:ea typeface="+mn-lt"/>
                <a:cs typeface="+mn-lt"/>
              </a:rPr>
              <a:t>compte</a:t>
            </a:r>
            <a:r>
              <a:rPr lang="en-GB" dirty="0">
                <a:ea typeface="+mn-lt"/>
                <a:cs typeface="+mn-lt"/>
              </a:rPr>
              <a:t> des </a:t>
            </a:r>
            <a:r>
              <a:rPr lang="en-GB" dirty="0" err="1">
                <a:ea typeface="+mn-lt"/>
                <a:cs typeface="+mn-lt"/>
              </a:rPr>
              <a:t>traumatismes</a:t>
            </a:r>
            <a:r>
              <a:rPr lang="en-GB" dirty="0">
                <a:ea typeface="+mn-lt"/>
                <a:cs typeface="+mn-lt"/>
              </a:rPr>
              <a:t> aux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de VSCS </a:t>
            </a:r>
            <a:r>
              <a:rPr lang="en-GB" dirty="0" err="1">
                <a:ea typeface="+mn-lt"/>
                <a:cs typeface="+mn-lt"/>
              </a:rPr>
              <a:t>signifie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garantir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leur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sécurité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immédiate</a:t>
            </a:r>
            <a:r>
              <a:rPr lang="en-GB" noProof="0" dirty="0">
                <a:effectLst/>
                <a:ea typeface="+mn-lt"/>
                <a:cs typeface="+mn-lt"/>
              </a:rPr>
              <a:t>.</a:t>
            </a:r>
            <a:endParaRPr lang="en-GB" dirty="0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Toujours </a:t>
            </a:r>
            <a:r>
              <a:rPr lang="en-GB" dirty="0" err="1">
                <a:ea typeface="+mn-lt"/>
                <a:cs typeface="+mn-lt"/>
              </a:rPr>
              <a:t>obtenir</a:t>
            </a:r>
            <a:r>
              <a:rPr lang="en-GB" dirty="0">
                <a:ea typeface="+mn-lt"/>
                <a:cs typeface="+mn-lt"/>
              </a:rPr>
              <a:t> le </a:t>
            </a:r>
            <a:r>
              <a:rPr lang="en-GB" dirty="0" err="1">
                <a:ea typeface="+mn-lt"/>
                <a:cs typeface="+mn-lt"/>
              </a:rPr>
              <a:t>consentement</a:t>
            </a:r>
            <a:r>
              <a:rPr lang="en-GB" dirty="0">
                <a:ea typeface="+mn-lt"/>
                <a:cs typeface="+mn-lt"/>
              </a:rPr>
              <a:t> du </a:t>
            </a:r>
            <a:r>
              <a:rPr lang="en-GB" dirty="0" err="1">
                <a:ea typeface="+mn-lt"/>
                <a:cs typeface="+mn-lt"/>
              </a:rPr>
              <a:t>rescapé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ou</a:t>
            </a:r>
            <a:r>
              <a:rPr lang="en-GB" dirty="0">
                <a:ea typeface="+mn-lt"/>
                <a:cs typeface="+mn-lt"/>
              </a:rPr>
              <a:t> de la </a:t>
            </a:r>
            <a:r>
              <a:rPr lang="en-GB" dirty="0" err="1">
                <a:ea typeface="+mn-lt"/>
                <a:cs typeface="+mn-lt"/>
              </a:rPr>
              <a:t>rescapée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avant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d’entreprendre</a:t>
            </a:r>
            <a:r>
              <a:rPr lang="en-GB" dirty="0">
                <a:ea typeface="+mn-lt"/>
                <a:cs typeface="+mn-lt"/>
              </a:rPr>
              <a:t> toute </a:t>
            </a:r>
            <a:r>
              <a:rPr lang="en-GB" noProof="0" dirty="0">
                <a:effectLst/>
                <a:ea typeface="+mn-lt"/>
                <a:cs typeface="+mn-lt"/>
              </a:rPr>
              <a:t>action </a:t>
            </a:r>
            <a:r>
              <a:rPr lang="en-GB" dirty="0">
                <a:ea typeface="+mn-lt"/>
                <a:cs typeface="+mn-lt"/>
              </a:rPr>
              <a:t>le </a:t>
            </a:r>
            <a:r>
              <a:rPr lang="en-GB" dirty="0" err="1">
                <a:ea typeface="+mn-lt"/>
                <a:cs typeface="+mn-lt"/>
              </a:rPr>
              <a:t>ou</a:t>
            </a:r>
            <a:r>
              <a:rPr lang="en-GB" dirty="0">
                <a:ea typeface="+mn-lt"/>
                <a:cs typeface="+mn-lt"/>
              </a:rPr>
              <a:t> la </a:t>
            </a:r>
            <a:r>
              <a:rPr lang="en-GB" dirty="0" err="1">
                <a:ea typeface="+mn-lt"/>
                <a:cs typeface="+mn-lt"/>
              </a:rPr>
              <a:t>concernant</a:t>
            </a:r>
            <a:r>
              <a:rPr lang="en-GB" dirty="0">
                <a:ea typeface="+mn-lt"/>
                <a:cs typeface="+mn-lt"/>
              </a:rPr>
              <a:t>.</a:t>
            </a:r>
            <a:endParaRPr lang="en-GB" dirty="0"/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endParaRPr lang="en-GB" noProof="0"/>
          </a:p>
        </p:txBody>
      </p:sp>
      <p:pic>
        <p:nvPicPr>
          <p:cNvPr id="5" name="Picture 4" descr="A blue tag with black text&#10;&#10;AI-generated content may be incorrect.">
            <a:extLst>
              <a:ext uri="{FF2B5EF4-FFF2-40B4-BE49-F238E27FC236}">
                <a16:creationId xmlns:a16="http://schemas.microsoft.com/office/drawing/2014/main" id="{12C082EF-92EA-242F-B5DB-B0EAF8C6E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550" y="155348"/>
            <a:ext cx="2064822" cy="184500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383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C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D1010F-1002-E5DC-B158-549122C32FA0}"/>
              </a:ext>
            </a:extLst>
          </p:cNvPr>
          <p:cNvSpPr/>
          <p:nvPr/>
        </p:nvSpPr>
        <p:spPr>
          <a:xfrm>
            <a:off x="1773936" y="1152144"/>
            <a:ext cx="9125712" cy="3931919"/>
          </a:xfrm>
          <a:prstGeom prst="roundRect">
            <a:avLst/>
          </a:prstGeom>
          <a:noFill/>
          <a:ln w="28575">
            <a:solidFill>
              <a:srgbClr val="0023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marR="0">
              <a:buNone/>
            </a:pPr>
            <a:r>
              <a:rPr lang="fr-FR" sz="1800" b="1" i="1" noProof="0">
                <a:solidFill>
                  <a:srgbClr val="004B97"/>
                </a:solidFill>
                <a:effectLst/>
                <a:latin typeface="Arial"/>
                <a:ea typeface="Arial" panose="020B0604020202020204" pitchFamily="34" charset="0"/>
                <a:cs typeface="Times New Roman"/>
              </a:rPr>
              <a:t>OBJECTIFS D'APPRENTISSAGE</a:t>
            </a:r>
            <a:endParaRPr lang="fr-FR" sz="1800" i="1" noProof="0">
              <a:solidFill>
                <a:srgbClr val="272727"/>
              </a:solidFill>
              <a:effectLst/>
              <a:latin typeface="Trebuchet MS"/>
              <a:ea typeface="DengXian Light" panose="02010600030101010101" pitchFamily="2" charset="-122"/>
              <a:cs typeface="Times New Roman"/>
            </a:endParaRPr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Recenser les besoins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particuliers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différentes victimes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violences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,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y compris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les hommes, les femmes, les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filles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les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garçons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y répondre</a:t>
            </a:r>
            <a:endParaRPr lang="fr-FR" sz="1800" i="1" spc="0" noProof="0">
              <a:effectLst/>
              <a:latin typeface="Trebuchet MS" panose="020B0603020202020204" pitchFamily="34" charset="0"/>
              <a:ea typeface="Arial" panose="020B0604020202020204" pitchFamily="34" charset="0"/>
              <a:cs typeface="Trebuchet MS" panose="020B0603020202020204" pitchFamily="34" charset="0"/>
            </a:endParaRPr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Garantir la sécurité et la dignité des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personnes victimes ou rescapées de violences sexuelles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liées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aux conflits</a:t>
            </a:r>
            <a:endParaRPr lang="fr-FR"/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Assurer la liaison avec la Mission et les acteurs locaux concernés afin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garantir la fourniture d’une assistance multisectorielle, y compris un soutien médical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psychosocial, aux personnes victimes ou rescapées de violences sexuelles liées aux conflits</a:t>
            </a:r>
            <a:endParaRPr lang="fr-FR"/>
          </a:p>
          <a:p>
            <a:pPr marL="342900" marR="68326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899795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Consigner et recenser tous les faits en utilisant des données ventilées par genre et par âge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96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7D55CC-DA87-4F54-86D6-95CFCE947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>
                <a:solidFill>
                  <a:srgbClr val="0070C0"/>
                </a:solidFill>
              </a:rPr>
              <a:t>EXERCICE</a:t>
            </a:r>
            <a:endParaRPr lang="en-GB" sz="4000" b="1" noProof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2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909416-CB51-5529-EE76-3F63531CC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28" y="821871"/>
            <a:ext cx="10958155" cy="52142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8B4801-1B80-44E4-76EF-18865B950515}"/>
              </a:ext>
            </a:extLst>
          </p:cNvPr>
          <p:cNvSpPr/>
          <p:nvPr/>
        </p:nvSpPr>
        <p:spPr>
          <a:xfrm>
            <a:off x="3516086" y="2797629"/>
            <a:ext cx="5159828" cy="1306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19815-7C88-906A-3EDA-46A0B2D0C33E}"/>
              </a:ext>
            </a:extLst>
          </p:cNvPr>
          <p:cNvSpPr txBox="1"/>
          <p:nvPr/>
        </p:nvSpPr>
        <p:spPr>
          <a:xfrm>
            <a:off x="353784" y="1231300"/>
            <a:ext cx="11268399" cy="3120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2160" marR="0">
              <a:spcBef>
                <a:spcPts val="5"/>
              </a:spcBef>
              <a:buNone/>
            </a:pPr>
            <a:r>
              <a:rPr lang="fr-FR" sz="160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DURÉE TOTALE DE L’EXERCICE : 2 heures 30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52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10 minutes	Introduction à l’exercice et répartition des rôles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1551940" marR="789940" indent="-797560">
              <a:lnSpc>
                <a:spcPct val="102000"/>
              </a:lnSpc>
              <a:spcBef>
                <a:spcPts val="4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20 minutes	Examen de la présentation du </a:t>
            </a:r>
            <a:r>
              <a:rPr lang="fr-FR" sz="1600" err="1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Carana</a:t>
            </a: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,  du cadre de l’étude de cas et des cartes de rôles 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1551940" marR="789940" indent="-797560">
              <a:lnSpc>
                <a:spcPct val="102000"/>
              </a:lnSpc>
              <a:spcBef>
                <a:spcPts val="4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30 minutes	Exercice de simulation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1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45 minutes	Bilan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35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15 minutes	Pause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>
              <a:buNone/>
            </a:pPr>
            <a:r>
              <a:rPr lang="fr-FR" sz="1600" kern="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         30 minutes	Présentation sur l’intégration des questions de genre dans les activités militaires</a:t>
            </a:r>
          </a:p>
          <a:p>
            <a:pPr>
              <a:buNone/>
            </a:pPr>
            <a:endParaRPr lang="fr-FR" sz="1600" kern="0">
              <a:solidFill>
                <a:srgbClr val="FFFFFF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endParaRPr lang="fr-FR" sz="1600" b="1">
              <a:solidFill>
                <a:schemeClr val="bg1"/>
              </a:solidFill>
            </a:endParaRPr>
          </a:p>
          <a:p>
            <a:pPr>
              <a:buNone/>
            </a:pPr>
            <a:endParaRPr lang="fr-FR" sz="1600"/>
          </a:p>
          <a:p>
            <a:pPr>
              <a:buNone/>
            </a:pPr>
            <a:endParaRPr lang="fr-FR" sz="1600"/>
          </a:p>
          <a:p>
            <a:pPr>
              <a:buNone/>
            </a:pPr>
            <a:endParaRPr lang="fr-FR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061CD1-E158-DFE4-60EC-75A40908F5DB}"/>
              </a:ext>
            </a:extLst>
          </p:cNvPr>
          <p:cNvSpPr txBox="1"/>
          <p:nvPr/>
        </p:nvSpPr>
        <p:spPr>
          <a:xfrm>
            <a:off x="1073498" y="3705329"/>
            <a:ext cx="8839200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fr-FR" sz="1800" b="1" dirty="0">
                <a:solidFill>
                  <a:schemeClr val="bg1"/>
                </a:solidFill>
              </a:rPr>
              <a:t> DOCUMENTS D’APPUI</a:t>
            </a:r>
          </a:p>
          <a:p>
            <a:pPr>
              <a:buNone/>
            </a:pPr>
            <a:r>
              <a:rPr lang="fr-FR" sz="1800" b="1" dirty="0">
                <a:solidFill>
                  <a:schemeClr val="bg1"/>
                </a:solidFill>
              </a:rPr>
              <a:t>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1800" b="1" dirty="0">
                <a:solidFill>
                  <a:schemeClr val="bg1"/>
                </a:solidFill>
              </a:rPr>
              <a:t>Présentation du </a:t>
            </a:r>
            <a:r>
              <a:rPr lang="fr-FR" b="1" err="1">
                <a:solidFill>
                  <a:schemeClr val="bg1"/>
                </a:solidFill>
              </a:rPr>
              <a:t>Carana</a:t>
            </a:r>
            <a:endParaRPr lang="fr-FR" b="1" dirty="0" err="1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Cadre</a:t>
            </a:r>
            <a:r>
              <a:rPr lang="fr-FR" sz="1800" b="1" dirty="0">
                <a:solidFill>
                  <a:schemeClr val="bg1"/>
                </a:solidFill>
              </a:rPr>
              <a:t> de l’étude de cas</a:t>
            </a: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Vue d’ensemble de l’exercice</a:t>
            </a: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Cartes de rôles [à distribuer par l’animateur(</a:t>
            </a:r>
            <a:r>
              <a:rPr lang="fr-FR" b="1" dirty="0" err="1">
                <a:solidFill>
                  <a:schemeClr val="bg1"/>
                </a:solidFill>
              </a:rPr>
              <a:t>trice</a:t>
            </a:r>
            <a:r>
              <a:rPr lang="fr-FR" b="1" dirty="0">
                <a:solidFill>
                  <a:schemeClr val="bg1"/>
                </a:solidFill>
              </a:rPr>
              <a:t>)]</a:t>
            </a:r>
            <a:r>
              <a:rPr lang="fr-FR" sz="1800" b="1" dirty="0">
                <a:solidFill>
                  <a:schemeClr val="bg1"/>
                </a:solidFill>
              </a:rPr>
              <a:t>	                </a:t>
            </a:r>
            <a:r>
              <a:rPr lang="fr-FR" b="1" dirty="0">
                <a:solidFill>
                  <a:schemeClr val="bg1"/>
                </a:solidFill>
              </a:rPr>
              <a:t> </a:t>
            </a:r>
            <a:r>
              <a:rPr lang="fr-FR" sz="1800" b="1" dirty="0">
                <a:solidFill>
                  <a:schemeClr val="bg1"/>
                </a:solidFill>
              </a:rPr>
              <a:t>          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:a16="http://schemas.microsoft.com/office/drawing/2014/main" id="{B91673E7-5887-0248-30A5-532A50EC34DD}"/>
              </a:ext>
            </a:extLst>
          </p:cNvPr>
          <p:cNvSpPr txBox="1"/>
          <p:nvPr/>
        </p:nvSpPr>
        <p:spPr>
          <a:xfrm>
            <a:off x="6935036" y="4262174"/>
            <a:ext cx="4706815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</a:rPr>
              <a:t>5. Liste de contrôle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b="1" dirty="0">
                <a:solidFill>
                  <a:schemeClr val="bg1"/>
                </a:solidFill>
              </a:rPr>
              <a:t>6</a:t>
            </a:r>
            <a:r>
              <a:rPr lang="fr-FR" sz="1800" b="1" dirty="0">
                <a:solidFill>
                  <a:schemeClr val="bg1"/>
                </a:solidFill>
              </a:rPr>
              <a:t>. </a:t>
            </a:r>
            <a:r>
              <a:rPr lang="fr-FR" b="1" dirty="0">
                <a:solidFill>
                  <a:schemeClr val="bg1"/>
                </a:solidFill>
                <a:ea typeface="+mn-lt"/>
                <a:cs typeface="+mn-lt"/>
              </a:rPr>
              <a:t>Liste d’indicateurs relatifs aux questions de genre pour l’alerte précoce en matière de violences sexuelles liées aux conflits</a:t>
            </a:r>
            <a:endParaRPr lang="fr-FR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31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C4319-256A-48DE-B758-154951F0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602" y="122057"/>
            <a:ext cx="10515600" cy="1325563"/>
          </a:xfrm>
        </p:spPr>
        <p:txBody>
          <a:bodyPr/>
          <a:lstStyle/>
          <a:p>
            <a:r>
              <a:rPr lang="en-GB"/>
              <a:t>Cadre</a:t>
            </a:r>
            <a:endParaRPr lang="en-GB" noProof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8A243FC-2D20-4365-B288-6BF873D1B7BF}"/>
              </a:ext>
            </a:extLst>
          </p:cNvPr>
          <p:cNvSpPr txBox="1"/>
          <p:nvPr/>
        </p:nvSpPr>
        <p:spPr>
          <a:xfrm>
            <a:off x="557513" y="1136497"/>
            <a:ext cx="11076973" cy="44843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b="1" err="1">
                <a:latin typeface="Calibri"/>
                <a:ea typeface="+mn-lt"/>
                <a:cs typeface="+mn-lt"/>
              </a:rPr>
              <a:t>Contexte</a:t>
            </a:r>
            <a:r>
              <a:rPr lang="en-US" sz="1700" b="1">
                <a:latin typeface="Calibri"/>
                <a:ea typeface="+mn-lt"/>
                <a:cs typeface="+mn-lt"/>
              </a:rPr>
              <a:t> </a:t>
            </a:r>
            <a:r>
              <a:rPr lang="en-US" sz="1700" b="1">
                <a:effectLst/>
                <a:latin typeface="Calibri"/>
                <a:ea typeface="+mn-lt"/>
                <a:cs typeface="+mn-lt"/>
              </a:rPr>
              <a:t>: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latin typeface="Calibri"/>
                <a:ea typeface="+mn-lt"/>
                <a:cs typeface="+mn-lt"/>
              </a:rPr>
              <a:t>Vous </a:t>
            </a:r>
            <a:r>
              <a:rPr lang="en-US" sz="1700" err="1">
                <a:latin typeface="Calibri"/>
                <a:ea typeface="+mn-lt"/>
                <a:cs typeface="+mn-lt"/>
              </a:rPr>
              <a:t>êtes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membre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d’une</a:t>
            </a:r>
            <a:r>
              <a:rPr lang="en-US" sz="1700">
                <a:latin typeface="Calibri"/>
                <a:ea typeface="+mn-lt"/>
                <a:cs typeface="+mn-lt"/>
              </a:rPr>
              <a:t> équipe de liaison qui fait </a:t>
            </a:r>
            <a:r>
              <a:rPr lang="en-US" sz="1700" err="1">
                <a:latin typeface="Calibri"/>
                <a:ea typeface="+mn-lt"/>
                <a:cs typeface="+mn-lt"/>
              </a:rPr>
              <a:t>partie</a:t>
            </a:r>
            <a:r>
              <a:rPr lang="en-US" sz="1700">
                <a:latin typeface="Calibri"/>
                <a:ea typeface="+mn-lt"/>
                <a:cs typeface="+mn-lt"/>
              </a:rPr>
              <a:t> d’un peloton </a:t>
            </a:r>
            <a:r>
              <a:rPr lang="en-US" sz="1700" err="1">
                <a:latin typeface="Calibri"/>
                <a:ea typeface="+mn-lt"/>
                <a:cs typeface="+mn-lt"/>
              </a:rPr>
              <a:t>d’engagement</a:t>
            </a:r>
            <a:r>
              <a:rPr lang="en-US" sz="1700">
                <a:latin typeface="Calibri"/>
                <a:ea typeface="+mn-lt"/>
                <a:cs typeface="+mn-lt"/>
              </a:rPr>
              <a:t>. Vous </a:t>
            </a:r>
            <a:r>
              <a:rPr lang="en-US" sz="1700" err="1">
                <a:latin typeface="Calibri"/>
                <a:ea typeface="+mn-lt"/>
                <a:cs typeface="+mn-lt"/>
              </a:rPr>
              <a:t>prenez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part </a:t>
            </a:r>
            <a:r>
              <a:rPr lang="en-US" sz="1700">
                <a:latin typeface="Calibri"/>
                <a:ea typeface="+mn-lt"/>
                <a:cs typeface="+mn-lt"/>
              </a:rPr>
              <a:t>à </a:t>
            </a:r>
            <a:r>
              <a:rPr lang="en-US" sz="1700" err="1"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effectuée</a:t>
            </a:r>
            <a:r>
              <a:rPr lang="en-US" sz="1700">
                <a:latin typeface="Calibri"/>
                <a:ea typeface="+mn-lt"/>
                <a:cs typeface="+mn-lt"/>
              </a:rPr>
              <a:t> dans la </a:t>
            </a:r>
            <a:r>
              <a:rPr lang="en-US" sz="1700" err="1">
                <a:latin typeface="Calibri"/>
                <a:ea typeface="+mn-lt"/>
                <a:cs typeface="+mn-lt"/>
              </a:rPr>
              <a:t>ville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effectLst/>
                <a:latin typeface="Calibri"/>
                <a:ea typeface="+mn-lt"/>
                <a:cs typeface="+mn-lt"/>
              </a:rPr>
              <a:t>Melleri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La </a:t>
            </a:r>
            <a:r>
              <a:rPr lang="en-US" sz="1700" err="1"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latin typeface="Calibri"/>
                <a:ea typeface="+mn-lt"/>
                <a:cs typeface="+mn-lt"/>
              </a:rPr>
              <a:t>été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ordonnée</a:t>
            </a:r>
            <a:r>
              <a:rPr lang="en-US" sz="1700">
                <a:latin typeface="Calibri"/>
                <a:ea typeface="+mn-lt"/>
                <a:cs typeface="+mn-lt"/>
              </a:rPr>
              <a:t> par le Commandant de </a:t>
            </a:r>
            <a:r>
              <a:rPr lang="en-US" sz="1700" err="1">
                <a:latin typeface="Calibri"/>
                <a:ea typeface="+mn-lt"/>
                <a:cs typeface="+mn-lt"/>
              </a:rPr>
              <a:t>votre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bataillon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d’infanterie</a:t>
            </a:r>
            <a:r>
              <a:rPr lang="en-US" sz="1700">
                <a:latin typeface="Calibri"/>
                <a:ea typeface="+mn-lt"/>
                <a:cs typeface="+mn-lt"/>
              </a:rPr>
              <a:t> après que des hommes </a:t>
            </a:r>
            <a:r>
              <a:rPr lang="en-US" sz="1700" err="1">
                <a:latin typeface="Calibri"/>
                <a:ea typeface="+mn-lt"/>
                <a:cs typeface="+mn-lt"/>
              </a:rPr>
              <a:t>armés</a:t>
            </a:r>
            <a:r>
              <a:rPr lang="en-US" sz="1700">
                <a:latin typeface="Calibri"/>
                <a:ea typeface="+mn-lt"/>
                <a:cs typeface="+mn-lt"/>
              </a:rPr>
              <a:t> non </a:t>
            </a:r>
            <a:r>
              <a:rPr lang="en-US" sz="1700" err="1">
                <a:latin typeface="Calibri"/>
                <a:ea typeface="+mn-lt"/>
                <a:cs typeface="+mn-lt"/>
              </a:rPr>
              <a:t>identifiés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mené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violente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attaque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contre</a:t>
            </a:r>
            <a:r>
              <a:rPr lang="en-US" sz="1700">
                <a:latin typeface="Calibri"/>
                <a:ea typeface="+mn-lt"/>
                <a:cs typeface="+mn-lt"/>
              </a:rPr>
              <a:t> le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village </a:t>
            </a:r>
            <a:r>
              <a:rPr lang="en-US" sz="1700">
                <a:latin typeface="Calibri"/>
                <a:ea typeface="+mn-lt"/>
                <a:cs typeface="+mn-lt"/>
              </a:rPr>
              <a:t>il y a deux </a:t>
            </a:r>
            <a:r>
              <a:rPr lang="en-US" sz="1700" err="1">
                <a:latin typeface="Calibri"/>
                <a:ea typeface="+mn-lt"/>
                <a:cs typeface="+mn-lt"/>
              </a:rPr>
              <a:t>jours</a:t>
            </a:r>
            <a:r>
              <a:rPr lang="en-US" sz="1700">
                <a:latin typeface="Calibri"/>
                <a:ea typeface="+mn-lt"/>
                <a:cs typeface="+mn-lt"/>
              </a:rPr>
              <a:t>, à la </a:t>
            </a:r>
            <a:r>
              <a:rPr lang="en-US" sz="1700" err="1">
                <a:latin typeface="Calibri"/>
                <a:ea typeface="+mn-lt"/>
                <a:cs typeface="+mn-lt"/>
              </a:rPr>
              <a:t>tombée</a:t>
            </a:r>
            <a:r>
              <a:rPr lang="en-US" sz="1700">
                <a:latin typeface="Calibri"/>
                <a:ea typeface="+mn-lt"/>
                <a:cs typeface="+mn-lt"/>
              </a:rPr>
              <a:t> de la nuit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aurait</a:t>
            </a:r>
            <a:r>
              <a:rPr lang="en-US" sz="1700">
                <a:latin typeface="Calibri"/>
                <a:ea typeface="+mn-lt"/>
                <a:cs typeface="+mn-lt"/>
              </a:rPr>
              <a:t> fait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73 </a:t>
            </a:r>
            <a:r>
              <a:rPr lang="en-US" sz="1700" err="1">
                <a:latin typeface="Calibri"/>
                <a:ea typeface="+mn-lt"/>
                <a:cs typeface="+mn-lt"/>
              </a:rPr>
              <a:t>victimes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dont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29 </a:t>
            </a:r>
            <a:r>
              <a:rPr lang="en-US" sz="1700">
                <a:latin typeface="Calibri"/>
                <a:ea typeface="+mn-lt"/>
                <a:cs typeface="+mn-lt"/>
              </a:rPr>
              <a:t>femmes et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11 </a:t>
            </a:r>
            <a:r>
              <a:rPr lang="en-US" sz="1700">
                <a:latin typeface="Calibri"/>
                <a:ea typeface="+mn-lt"/>
                <a:cs typeface="+mn-lt"/>
              </a:rPr>
              <a:t>enfants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On </a:t>
            </a:r>
            <a:r>
              <a:rPr lang="en-US" sz="1700" err="1">
                <a:latin typeface="Calibri"/>
                <a:ea typeface="+mn-lt"/>
                <a:cs typeface="+mn-lt"/>
              </a:rPr>
              <a:t>estime</a:t>
            </a:r>
            <a:r>
              <a:rPr lang="en-US" sz="1700">
                <a:latin typeface="Calibri"/>
                <a:ea typeface="+mn-lt"/>
                <a:cs typeface="+mn-lt"/>
              </a:rPr>
              <a:t> que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57 </a:t>
            </a:r>
            <a:r>
              <a:rPr lang="en-US" sz="1700">
                <a:latin typeface="Calibri"/>
                <a:ea typeface="+mn-lt"/>
                <a:cs typeface="+mn-lt"/>
              </a:rPr>
              <a:t>femmes et jeunes filles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été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violées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Les </a:t>
            </a:r>
            <a:r>
              <a:rPr lang="en-US" sz="1700" err="1">
                <a:latin typeface="Calibri"/>
                <a:ea typeface="+mn-lt"/>
                <a:cs typeface="+mn-lt"/>
              </a:rPr>
              <a:t>assaillants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pillé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maisons</a:t>
            </a:r>
            <a:r>
              <a:rPr lang="en-US" sz="1700">
                <a:latin typeface="Calibri"/>
                <a:ea typeface="+mn-lt"/>
                <a:cs typeface="+mn-lt"/>
              </a:rPr>
              <a:t> pour </a:t>
            </a:r>
            <a:r>
              <a:rPr lang="en-US" sz="1700" err="1">
                <a:latin typeface="Calibri"/>
                <a:ea typeface="+mn-lt"/>
                <a:cs typeface="+mn-lt"/>
              </a:rPr>
              <a:t>s’emparer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latin typeface="Calibri"/>
                <a:ea typeface="+mn-lt"/>
                <a:cs typeface="+mn-lt"/>
              </a:rPr>
              <a:t>nourriture</a:t>
            </a:r>
            <a:r>
              <a:rPr lang="en-US" sz="1700">
                <a:latin typeface="Calibri"/>
                <a:ea typeface="+mn-lt"/>
                <a:cs typeface="+mn-lt"/>
              </a:rPr>
              <a:t> et </a:t>
            </a:r>
            <a:r>
              <a:rPr lang="en-US" sz="1700" err="1">
                <a:latin typeface="Calibri"/>
                <a:ea typeface="+mn-lt"/>
                <a:cs typeface="+mn-lt"/>
              </a:rPr>
              <a:t>d’argent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avant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latin typeface="Calibri"/>
                <a:ea typeface="+mn-lt"/>
                <a:cs typeface="+mn-lt"/>
              </a:rPr>
              <a:t>mettre</a:t>
            </a:r>
            <a:r>
              <a:rPr lang="en-US" sz="1700">
                <a:latin typeface="Calibri"/>
                <a:ea typeface="+mn-lt"/>
                <a:cs typeface="+mn-lt"/>
              </a:rPr>
              <a:t> le feu à </a:t>
            </a:r>
            <a:r>
              <a:rPr lang="en-US" sz="1700" err="1">
                <a:latin typeface="Calibri"/>
                <a:ea typeface="+mn-lt"/>
                <a:cs typeface="+mn-lt"/>
              </a:rPr>
              <a:t>plusieurs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d’entre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elles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 err="1">
                <a:latin typeface="Calibri"/>
                <a:ea typeface="+mn-lt"/>
                <a:cs typeface="+mn-lt"/>
              </a:rPr>
              <a:t>Ils</a:t>
            </a:r>
            <a:r>
              <a:rPr lang="en-US" sz="1700"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latin typeface="Calibri"/>
                <a:ea typeface="+mn-lt"/>
                <a:cs typeface="+mn-lt"/>
              </a:rPr>
              <a:t>sont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enfuis</a:t>
            </a:r>
            <a:r>
              <a:rPr lang="en-US" sz="1700">
                <a:latin typeface="Calibri"/>
                <a:ea typeface="+mn-lt"/>
                <a:cs typeface="+mn-lt"/>
              </a:rPr>
              <a:t> dans la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jungle </a:t>
            </a:r>
            <a:r>
              <a:rPr lang="en-US" sz="1700" err="1">
                <a:latin typeface="Calibri"/>
                <a:ea typeface="+mn-lt"/>
                <a:cs typeface="+mn-lt"/>
              </a:rPr>
              <a:t>voisine</a:t>
            </a:r>
            <a:r>
              <a:rPr lang="en-US" sz="1700">
                <a:latin typeface="Calibri"/>
                <a:ea typeface="+mn-lt"/>
                <a:cs typeface="+mn-lt"/>
              </a:rPr>
              <a:t> à </a:t>
            </a:r>
            <a:r>
              <a:rPr lang="en-US" sz="1700" err="1">
                <a:latin typeface="Calibri"/>
                <a:ea typeface="+mn-lt"/>
                <a:cs typeface="+mn-lt"/>
              </a:rPr>
              <a:t>l’aube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emmenant</a:t>
            </a:r>
            <a:r>
              <a:rPr lang="en-US" sz="1700">
                <a:latin typeface="Calibri"/>
                <a:ea typeface="+mn-lt"/>
                <a:cs typeface="+mn-lt"/>
              </a:rPr>
              <a:t> avec </a:t>
            </a:r>
            <a:r>
              <a:rPr lang="en-US" sz="1700" err="1">
                <a:latin typeface="Calibri"/>
                <a:ea typeface="+mn-lt"/>
                <a:cs typeface="+mn-lt"/>
              </a:rPr>
              <a:t>eux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20 </a:t>
            </a:r>
            <a:r>
              <a:rPr lang="en-US" sz="1700">
                <a:latin typeface="Calibri"/>
                <a:ea typeface="+mn-lt"/>
                <a:cs typeface="+mn-lt"/>
              </a:rPr>
              <a:t>hommes et garçons et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12 </a:t>
            </a:r>
            <a:r>
              <a:rPr lang="en-US" sz="1700">
                <a:latin typeface="Calibri"/>
                <a:ea typeface="+mn-lt"/>
                <a:cs typeface="+mn-lt"/>
              </a:rPr>
              <a:t>femmes pour transporter </a:t>
            </a:r>
            <a:r>
              <a:rPr lang="en-US" sz="1700" err="1">
                <a:latin typeface="Calibri"/>
                <a:ea typeface="+mn-lt"/>
                <a:cs typeface="+mn-lt"/>
              </a:rPr>
              <a:t>leur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butin</a:t>
            </a:r>
            <a:r>
              <a:rPr lang="en-US" sz="1700">
                <a:latin typeface="Calibri"/>
                <a:ea typeface="+mn-lt"/>
                <a:cs typeface="+mn-lt"/>
              </a:rPr>
              <a:t>.</a:t>
            </a:r>
            <a:endParaRPr lang="fr-FR" sz="1700">
              <a:latin typeface="Calibri"/>
              <a:ea typeface="Calibri"/>
              <a:cs typeface="Calibri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err="1">
                <a:latin typeface="Calibri"/>
                <a:ea typeface="+mn-lt"/>
                <a:cs typeface="+mn-lt"/>
              </a:rPr>
              <a:t>Depuis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le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village </a:t>
            </a:r>
            <a:r>
              <a:rPr lang="en-US" sz="1700"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latin typeface="Calibri"/>
                <a:ea typeface="+mn-lt"/>
                <a:cs typeface="+mn-lt"/>
              </a:rPr>
              <a:t>retrouvé</a:t>
            </a:r>
            <a:r>
              <a:rPr lang="en-US" sz="1700">
                <a:latin typeface="Calibri"/>
                <a:ea typeface="+mn-lt"/>
                <a:cs typeface="+mn-lt"/>
              </a:rPr>
              <a:t> son </a:t>
            </a:r>
            <a:r>
              <a:rPr lang="en-US" sz="1700" err="1">
                <a:latin typeface="Calibri"/>
                <a:ea typeface="+mn-lt"/>
                <a:cs typeface="+mn-lt"/>
              </a:rPr>
              <a:t>calme</a:t>
            </a:r>
            <a:r>
              <a:rPr lang="en-US" sz="1700">
                <a:latin typeface="Calibri"/>
                <a:ea typeface="+mn-lt"/>
                <a:cs typeface="+mn-lt"/>
              </a:rPr>
              <a:t> avec </a:t>
            </a:r>
            <a:r>
              <a:rPr lang="en-US" sz="1700" err="1">
                <a:latin typeface="Calibri"/>
                <a:ea typeface="+mn-lt"/>
                <a:cs typeface="+mn-lt"/>
              </a:rPr>
              <a:t>l’arrivée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soldats</a:t>
            </a:r>
            <a:r>
              <a:rPr lang="en-US" sz="1700">
                <a:latin typeface="Calibri"/>
                <a:ea typeface="+mn-lt"/>
                <a:cs typeface="+mn-lt"/>
              </a:rPr>
              <a:t> du </a:t>
            </a:r>
            <a:r>
              <a:rPr lang="en-US" sz="1700" err="1">
                <a:latin typeface="Calibri"/>
                <a:ea typeface="+mn-lt"/>
                <a:cs typeface="+mn-lt"/>
              </a:rPr>
              <a:t>maintien</a:t>
            </a:r>
            <a:r>
              <a:rPr lang="en-US" sz="1700">
                <a:latin typeface="Calibri"/>
                <a:ea typeface="+mn-lt"/>
                <a:cs typeface="+mn-lt"/>
              </a:rPr>
              <a:t> de la </a:t>
            </a:r>
            <a:r>
              <a:rPr lang="en-US" sz="1700" err="1">
                <a:latin typeface="Calibri"/>
                <a:ea typeface="+mn-lt"/>
                <a:cs typeface="+mn-lt"/>
              </a:rPr>
              <a:t>paix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Nations </a:t>
            </a:r>
            <a:r>
              <a:rPr lang="en-US" sz="1700" err="1">
                <a:latin typeface="Calibri"/>
                <a:ea typeface="+mn-lt"/>
                <a:cs typeface="+mn-lt"/>
              </a:rPr>
              <a:t>Unies</a:t>
            </a:r>
            <a:r>
              <a:rPr lang="en-US" sz="1700">
                <a:latin typeface="Calibri"/>
                <a:ea typeface="+mn-lt"/>
                <a:cs typeface="+mn-lt"/>
              </a:rPr>
              <a:t> et de la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police</a:t>
            </a:r>
            <a:r>
              <a:rPr lang="en-US" sz="1700">
                <a:latin typeface="Calibri"/>
                <a:ea typeface="+mn-lt"/>
                <a:cs typeface="+mn-lt"/>
              </a:rPr>
              <a:t> locale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Au milieu des </a:t>
            </a:r>
            <a:r>
              <a:rPr lang="en-US" sz="1700" err="1">
                <a:latin typeface="Calibri"/>
                <a:ea typeface="+mn-lt"/>
                <a:cs typeface="+mn-lt"/>
              </a:rPr>
              <a:t>décombres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il ne </a:t>
            </a:r>
            <a:r>
              <a:rPr lang="en-US" sz="1700" err="1">
                <a:latin typeface="Calibri"/>
                <a:ea typeface="+mn-lt"/>
                <a:cs typeface="+mn-lt"/>
              </a:rPr>
              <a:t>reste</a:t>
            </a:r>
            <a:r>
              <a:rPr lang="en-US" sz="1700">
                <a:latin typeface="Calibri"/>
                <a:ea typeface="+mn-lt"/>
                <a:cs typeface="+mn-lt"/>
              </a:rPr>
              <a:t> que très peu </a:t>
            </a:r>
            <a:r>
              <a:rPr lang="en-US" sz="1700" err="1">
                <a:latin typeface="Calibri"/>
                <a:ea typeface="+mn-lt"/>
                <a:cs typeface="+mn-lt"/>
              </a:rPr>
              <a:t>d’habitants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beaucoup </a:t>
            </a:r>
            <a:r>
              <a:rPr lang="en-US" sz="1700" err="1">
                <a:latin typeface="Calibri"/>
                <a:ea typeface="+mn-lt"/>
                <a:cs typeface="+mn-lt"/>
              </a:rPr>
              <a:t>ayant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fui</a:t>
            </a:r>
            <a:r>
              <a:rPr lang="en-US" sz="1700">
                <a:latin typeface="Calibri"/>
                <a:ea typeface="+mn-lt"/>
                <a:cs typeface="+mn-lt"/>
              </a:rPr>
              <a:t> la </a:t>
            </a:r>
            <a:r>
              <a:rPr lang="en-US" sz="1700" err="1">
                <a:latin typeface="Calibri"/>
                <a:ea typeface="+mn-lt"/>
                <a:cs typeface="+mn-lt"/>
              </a:rPr>
              <a:t>ville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immédiatement</a:t>
            </a:r>
            <a:r>
              <a:rPr lang="en-US" sz="1700">
                <a:latin typeface="Calibri"/>
                <a:ea typeface="+mn-lt"/>
                <a:cs typeface="+mn-lt"/>
              </a:rPr>
              <a:t> après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La </a:t>
            </a:r>
            <a:r>
              <a:rPr lang="en-US" sz="1700" err="1">
                <a:latin typeface="Calibri"/>
                <a:ea typeface="+mn-lt"/>
                <a:cs typeface="+mn-lt"/>
              </a:rPr>
              <a:t>plupart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personnes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restées</a:t>
            </a:r>
            <a:r>
              <a:rPr lang="en-US" sz="1700">
                <a:latin typeface="Calibri"/>
                <a:ea typeface="+mn-lt"/>
                <a:cs typeface="+mn-lt"/>
              </a:rPr>
              <a:t> sur place </a:t>
            </a:r>
            <a:r>
              <a:rPr lang="en-US" sz="1700" err="1">
                <a:latin typeface="Calibri"/>
                <a:ea typeface="+mn-lt"/>
                <a:cs typeface="+mn-lt"/>
              </a:rPr>
              <a:t>sont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personnes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âgées</a:t>
            </a:r>
            <a:r>
              <a:rPr lang="en-US" sz="1700">
                <a:latin typeface="Calibri"/>
                <a:ea typeface="+mn-lt"/>
                <a:cs typeface="+mn-lt"/>
              </a:rPr>
              <a:t> et des </a:t>
            </a:r>
            <a:r>
              <a:rPr lang="en-US" sz="1700" err="1">
                <a:latin typeface="Calibri"/>
                <a:ea typeface="+mn-lt"/>
                <a:cs typeface="+mn-lt"/>
              </a:rPr>
              <a:t>blessés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</a:t>
            </a:r>
            <a:endParaRPr lang="en-US" sz="1700">
              <a:latin typeface="Calibri"/>
              <a:ea typeface="+mn-lt"/>
              <a:cs typeface="+mn-lt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b="1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Préparatifs</a:t>
            </a:r>
            <a:r>
              <a:rPr lang="en-US" sz="1700" b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b="1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: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Notant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que la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déroulera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dans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zone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ayant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connu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attaque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violente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incluant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des violences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sexuelles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l’équipe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liaison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contacté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coordonnatrice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militaire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pour les questions de genre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afin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d’obtenir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informations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sur les services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d’orientation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disponibles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dans la zone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Vous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avez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appris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que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l’hôpital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local/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poste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médical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le plus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proche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la zone de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trouvait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à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10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kilomètres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et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qu’une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organisation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locale de la société civile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apportait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un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soutien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psychosocial 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aux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victimes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violences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sexuelles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.</a:t>
            </a:r>
            <a:endParaRPr lang="fr-FR" sz="1700">
              <a:latin typeface="Calibri"/>
              <a:ea typeface="+mn-lt"/>
              <a:cs typeface="+mn-lt"/>
            </a:endParaRP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0974BC84-7CFF-35E1-5870-39D4B15219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42" t="30005" r="25640" b="18106"/>
          <a:stretch/>
        </p:blipFill>
        <p:spPr bwMode="auto">
          <a:xfrm>
            <a:off x="9415810" y="5350250"/>
            <a:ext cx="2614914" cy="1507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7100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235E24-37EE-4A50-83CD-04414A199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Cadre </a:t>
            </a:r>
            <a:r>
              <a:rPr lang="en-GB" noProof="0"/>
              <a:t>(</a:t>
            </a:r>
            <a:r>
              <a:rPr lang="en-GB" noProof="0" err="1"/>
              <a:t>ctd</a:t>
            </a:r>
            <a:r>
              <a:rPr lang="en-GB" noProof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7598B7-0886-44B6-AF5E-2446CB0F5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36"/>
            <a:ext cx="10146175" cy="404576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1800" b="1">
                <a:latin typeface="Calibri"/>
                <a:ea typeface="+mn-lt"/>
                <a:cs typeface="+mn-lt"/>
              </a:rPr>
              <a:t>Sur place :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Lorsque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patrouille</a:t>
            </a:r>
            <a:r>
              <a:rPr lang="en-US" sz="1800">
                <a:latin typeface="Calibri"/>
                <a:ea typeface="+mn-lt"/>
                <a:cs typeface="+mn-lt"/>
              </a:rPr>
              <a:t> arrive à </a:t>
            </a:r>
            <a:r>
              <a:rPr lang="en-US" sz="1800" err="1">
                <a:latin typeface="Calibri"/>
                <a:ea typeface="+mn-lt"/>
                <a:cs typeface="+mn-lt"/>
              </a:rPr>
              <a:t>Melleri</a:t>
            </a:r>
            <a:r>
              <a:rPr lang="en-US" sz="1800">
                <a:latin typeface="Calibri"/>
                <a:ea typeface="+mn-lt"/>
                <a:cs typeface="+mn-lt"/>
              </a:rPr>
              <a:t>, tout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calme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Seules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quelques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personnes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sont</a:t>
            </a:r>
            <a:r>
              <a:rPr lang="en-US" sz="1800">
                <a:latin typeface="Calibri"/>
                <a:ea typeface="+mn-lt"/>
                <a:cs typeface="+mn-lt"/>
              </a:rPr>
              <a:t> dans la rue, </a:t>
            </a:r>
            <a:r>
              <a:rPr lang="en-US" sz="1800" err="1">
                <a:latin typeface="Calibri"/>
                <a:ea typeface="+mn-lt"/>
                <a:cs typeface="+mn-lt"/>
              </a:rPr>
              <a:t>en</a:t>
            </a:r>
            <a:r>
              <a:rPr lang="en-US" sz="1800">
                <a:latin typeface="Calibri"/>
                <a:ea typeface="+mn-lt"/>
                <a:cs typeface="+mn-lt"/>
              </a:rPr>
              <a:t> train de </a:t>
            </a:r>
            <a:r>
              <a:rPr lang="en-US" sz="1800" err="1">
                <a:latin typeface="Calibri"/>
                <a:ea typeface="+mn-lt"/>
                <a:cs typeface="+mn-lt"/>
              </a:rPr>
              <a:t>nettoyer</a:t>
            </a:r>
            <a:r>
              <a:rPr lang="en-US" sz="1800">
                <a:latin typeface="Calibri"/>
                <a:ea typeface="+mn-lt"/>
                <a:cs typeface="+mn-lt"/>
              </a:rPr>
              <a:t> après </a:t>
            </a:r>
            <a:r>
              <a:rPr lang="en-US" sz="1800" err="1">
                <a:latin typeface="Calibri"/>
                <a:ea typeface="+mn-lt"/>
                <a:cs typeface="+mn-lt"/>
              </a:rPr>
              <a:t>l’attaque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Lorsqu’elles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aperçoivent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équipe, </a:t>
            </a:r>
            <a:r>
              <a:rPr lang="en-US" sz="1800" err="1">
                <a:latin typeface="Calibri"/>
                <a:ea typeface="+mn-lt"/>
                <a:cs typeface="+mn-lt"/>
              </a:rPr>
              <a:t>elles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rentrent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précipitamment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probablement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effrayées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l’idée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parler</a:t>
            </a:r>
            <a:r>
              <a:rPr lang="en-US" sz="1800">
                <a:latin typeface="Calibri"/>
                <a:ea typeface="+mn-lt"/>
                <a:cs typeface="+mn-lt"/>
              </a:rPr>
              <a:t>. Alors que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poursuivez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patrouille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vers</a:t>
            </a:r>
            <a:r>
              <a:rPr lang="en-US" sz="1800">
                <a:latin typeface="Calibri"/>
                <a:ea typeface="+mn-lt"/>
                <a:cs typeface="+mn-lt"/>
              </a:rPr>
              <a:t> les abords du village,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entendez</a:t>
            </a:r>
            <a:r>
              <a:rPr lang="en-US" sz="1800">
                <a:latin typeface="Calibri"/>
                <a:ea typeface="+mn-lt"/>
                <a:cs typeface="+mn-lt"/>
              </a:rPr>
              <a:t> des </a:t>
            </a:r>
            <a:r>
              <a:rPr lang="en-US" sz="1800" err="1">
                <a:latin typeface="Calibri"/>
                <a:ea typeface="+mn-lt"/>
                <a:cs typeface="+mn-lt"/>
              </a:rPr>
              <a:t>pleurs</a:t>
            </a:r>
            <a:r>
              <a:rPr lang="en-US" sz="1800">
                <a:latin typeface="Calibri"/>
                <a:ea typeface="+mn-lt"/>
                <a:cs typeface="+mn-lt"/>
              </a:rPr>
              <a:t>. En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dirigeant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vers</a:t>
            </a:r>
            <a:r>
              <a:rPr lang="en-US" sz="1800">
                <a:latin typeface="Calibri"/>
                <a:ea typeface="+mn-lt"/>
                <a:cs typeface="+mn-lt"/>
              </a:rPr>
              <a:t> la source du bruit,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rencontrez</a:t>
            </a:r>
            <a:r>
              <a:rPr lang="en-US" sz="1800">
                <a:latin typeface="Calibri"/>
                <a:ea typeface="+mn-lt"/>
                <a:cs typeface="+mn-lt"/>
              </a:rPr>
              <a:t> un homme </a:t>
            </a:r>
            <a:r>
              <a:rPr lang="en-US" sz="1800" err="1">
                <a:latin typeface="Calibri"/>
                <a:ea typeface="+mn-lt"/>
                <a:cs typeface="+mn-lt"/>
              </a:rPr>
              <a:t>accroupi</a:t>
            </a:r>
            <a:r>
              <a:rPr lang="en-US" sz="1800">
                <a:latin typeface="Calibri"/>
                <a:ea typeface="+mn-lt"/>
                <a:cs typeface="+mn-lt"/>
              </a:rPr>
              <a:t> sous un </a:t>
            </a:r>
            <a:r>
              <a:rPr lang="en-US" sz="1800" err="1">
                <a:latin typeface="Calibri"/>
                <a:ea typeface="+mn-lt"/>
                <a:cs typeface="+mn-lt"/>
              </a:rPr>
              <a:t>arbre</a:t>
            </a:r>
            <a:r>
              <a:rPr lang="en-US" sz="1800">
                <a:latin typeface="Calibri"/>
                <a:ea typeface="+mn-lt"/>
                <a:cs typeface="+mn-lt"/>
              </a:rPr>
              <a:t> et un enfant. L’homme et </a:t>
            </a:r>
            <a:r>
              <a:rPr lang="en-US" sz="1800" err="1">
                <a:latin typeface="Calibri"/>
                <a:ea typeface="+mn-lt"/>
                <a:cs typeface="+mn-lt"/>
              </a:rPr>
              <a:t>l’enfant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sont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visiblement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blessés</a:t>
            </a:r>
            <a:r>
              <a:rPr lang="en-US" sz="1800">
                <a:latin typeface="Calibri"/>
                <a:ea typeface="+mn-lt"/>
                <a:cs typeface="+mn-lt"/>
              </a:rPr>
              <a:t>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>
                <a:latin typeface="Calibri"/>
                <a:ea typeface="+mn-lt"/>
                <a:cs typeface="+mn-lt"/>
              </a:rPr>
              <a:t>Homme </a:t>
            </a:r>
            <a:r>
              <a:rPr lang="en-US" sz="1800" b="1" err="1">
                <a:latin typeface="Calibri"/>
                <a:ea typeface="+mn-lt"/>
                <a:cs typeface="+mn-lt"/>
              </a:rPr>
              <a:t>rescapé</a:t>
            </a:r>
            <a:r>
              <a:rPr lang="en-US" sz="1800" b="1">
                <a:latin typeface="Calibri"/>
                <a:ea typeface="+mn-lt"/>
                <a:cs typeface="+mn-lt"/>
              </a:rPr>
              <a:t> :</a:t>
            </a:r>
            <a:r>
              <a:rPr lang="en-US" sz="1800">
                <a:latin typeface="Calibri"/>
                <a:ea typeface="+mn-lt"/>
                <a:cs typeface="+mn-lt"/>
              </a:rPr>
              <a:t> Il </a:t>
            </a:r>
            <a:r>
              <a:rPr lang="en-US" sz="1800" err="1">
                <a:latin typeface="Calibri"/>
                <a:ea typeface="+mn-lt"/>
                <a:cs typeface="+mn-lt"/>
              </a:rPr>
              <a:t>prend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peur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quand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approchez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lui</a:t>
            </a:r>
            <a:r>
              <a:rPr lang="en-US" sz="1800">
                <a:latin typeface="Calibri"/>
                <a:ea typeface="+mn-lt"/>
                <a:cs typeface="+mn-lt"/>
              </a:rPr>
              <a:t>, ne </a:t>
            </a:r>
            <a:r>
              <a:rPr lang="en-US" sz="1800" err="1">
                <a:latin typeface="Calibri"/>
                <a:ea typeface="+mn-lt"/>
                <a:cs typeface="+mn-lt"/>
              </a:rPr>
              <a:t>répond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aucune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questions et se </a:t>
            </a:r>
            <a:r>
              <a:rPr lang="en-US" sz="1800" err="1">
                <a:latin typeface="Calibri"/>
                <a:ea typeface="+mn-lt"/>
                <a:cs typeface="+mn-lt"/>
              </a:rPr>
              <a:t>contente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d’émettre</a:t>
            </a:r>
            <a:r>
              <a:rPr lang="en-US" sz="1800">
                <a:latin typeface="Calibri"/>
                <a:ea typeface="+mn-lt"/>
                <a:cs typeface="+mn-lt"/>
              </a:rPr>
              <a:t> des sons. Le petit garçon </a:t>
            </a:r>
            <a:r>
              <a:rPr lang="en-US" sz="1800" err="1">
                <a:latin typeface="Calibri"/>
                <a:ea typeface="+mn-lt"/>
                <a:cs typeface="+mn-lt"/>
              </a:rPr>
              <a:t>n’arrête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d’appeler</a:t>
            </a:r>
            <a:r>
              <a:rPr lang="en-US" sz="1800">
                <a:latin typeface="Calibri"/>
                <a:ea typeface="+mn-lt"/>
                <a:cs typeface="+mn-lt"/>
              </a:rPr>
              <a:t> « Maman, Maman ! ».Vous </a:t>
            </a:r>
            <a:r>
              <a:rPr lang="en-US" sz="1800" err="1">
                <a:latin typeface="Calibri"/>
                <a:ea typeface="+mn-lt"/>
                <a:cs typeface="+mn-lt"/>
              </a:rPr>
              <a:t>poursuivez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efforts et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se </a:t>
            </a:r>
            <a:r>
              <a:rPr lang="en-US" sz="1800" err="1">
                <a:latin typeface="Calibri"/>
                <a:ea typeface="+mn-lt"/>
                <a:cs typeface="+mn-lt"/>
              </a:rPr>
              <a:t>calme</a:t>
            </a:r>
            <a:r>
              <a:rPr lang="en-US" sz="1800">
                <a:latin typeface="Calibri"/>
                <a:ea typeface="+mn-lt"/>
                <a:cs typeface="+mn-lt"/>
              </a:rPr>
              <a:t>. Il ne </a:t>
            </a:r>
            <a:r>
              <a:rPr lang="en-US" sz="1800" err="1">
                <a:latin typeface="Calibri"/>
                <a:ea typeface="+mn-lt"/>
                <a:cs typeface="+mn-lt"/>
              </a:rPr>
              <a:t>répond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toujours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aucune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questions, </a:t>
            </a:r>
            <a:r>
              <a:rPr lang="en-US" sz="1800" err="1">
                <a:latin typeface="Calibri"/>
                <a:ea typeface="+mn-lt"/>
                <a:cs typeface="+mn-lt"/>
              </a:rPr>
              <a:t>mais</a:t>
            </a:r>
            <a:r>
              <a:rPr lang="en-US" sz="1800">
                <a:latin typeface="Calibri"/>
                <a:ea typeface="+mn-lt"/>
                <a:cs typeface="+mn-lt"/>
              </a:rPr>
              <a:t> ne </a:t>
            </a:r>
            <a:r>
              <a:rPr lang="en-US" sz="1800" err="1">
                <a:latin typeface="Calibri"/>
                <a:ea typeface="+mn-lt"/>
                <a:cs typeface="+mn-lt"/>
              </a:rPr>
              <a:t>cesse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répéter</a:t>
            </a:r>
            <a:r>
              <a:rPr lang="en-US" sz="1800">
                <a:latin typeface="Calibri"/>
                <a:ea typeface="+mn-lt"/>
                <a:cs typeface="+mn-lt"/>
              </a:rPr>
              <a:t> « CISC » (</a:t>
            </a:r>
            <a:r>
              <a:rPr lang="en-US" sz="1800" err="1">
                <a:latin typeface="Calibri"/>
                <a:ea typeface="+mn-lt"/>
                <a:cs typeface="+mn-lt"/>
              </a:rPr>
              <a:t>Combattants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indépendants</a:t>
            </a:r>
            <a:r>
              <a:rPr lang="en-US" sz="1800">
                <a:latin typeface="Calibri"/>
                <a:ea typeface="+mn-lt"/>
                <a:cs typeface="+mn-lt"/>
              </a:rPr>
              <a:t> du Sud Carana).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 err="1">
                <a:latin typeface="Calibri"/>
                <a:ea typeface="+mn-lt"/>
                <a:cs typeface="+mn-lt"/>
              </a:rPr>
              <a:t>Détails</a:t>
            </a:r>
            <a:r>
              <a:rPr lang="en-US" sz="1800" b="1">
                <a:latin typeface="Calibri"/>
                <a:ea typeface="+mn-lt"/>
                <a:cs typeface="+mn-lt"/>
              </a:rPr>
              <a:t> sur les violences :</a:t>
            </a:r>
            <a:r>
              <a:rPr lang="en-US" sz="1800">
                <a:latin typeface="Calibri"/>
                <a:ea typeface="+mn-lt"/>
                <a:cs typeface="+mn-lt"/>
              </a:rPr>
              <a:t> Quand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se met </a:t>
            </a:r>
            <a:r>
              <a:rPr lang="en-US" sz="1800" err="1">
                <a:latin typeface="Calibri"/>
                <a:ea typeface="+mn-lt"/>
                <a:cs typeface="+mn-lt"/>
              </a:rPr>
              <a:t>enfin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parler</a:t>
            </a:r>
            <a:r>
              <a:rPr lang="en-US" sz="1800">
                <a:latin typeface="Calibri"/>
                <a:ea typeface="+mn-lt"/>
                <a:cs typeface="+mn-lt"/>
              </a:rPr>
              <a:t>, il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explique</a:t>
            </a:r>
            <a:r>
              <a:rPr lang="en-US" sz="1800">
                <a:latin typeface="Calibri"/>
                <a:ea typeface="+mn-lt"/>
                <a:cs typeface="+mn-lt"/>
              </a:rPr>
              <a:t> que le village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par des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, et </a:t>
            </a:r>
            <a:r>
              <a:rPr lang="en-US" sz="1800" err="1">
                <a:latin typeface="Calibri"/>
                <a:ea typeface="+mn-lt"/>
                <a:cs typeface="+mn-lt"/>
              </a:rPr>
              <a:t>affirme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qu’il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s’agissait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 des CISC.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ont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violé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femme </a:t>
            </a:r>
            <a:r>
              <a:rPr lang="en-US" sz="1800" err="1">
                <a:latin typeface="Calibri"/>
                <a:ea typeface="+mn-lt"/>
                <a:cs typeface="+mn-lt"/>
              </a:rPr>
              <a:t>devant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lui</a:t>
            </a:r>
            <a:r>
              <a:rPr lang="en-US" sz="1800">
                <a:latin typeface="Calibri"/>
                <a:ea typeface="+mn-lt"/>
                <a:cs typeface="+mn-lt"/>
              </a:rPr>
              <a:t> et son </a:t>
            </a:r>
            <a:r>
              <a:rPr lang="en-US" sz="1800" err="1">
                <a:latin typeface="Calibri"/>
                <a:ea typeface="+mn-lt"/>
                <a:cs typeface="+mn-lt"/>
              </a:rPr>
              <a:t>fils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Lorsqu’il</a:t>
            </a:r>
            <a:r>
              <a:rPr lang="en-US" sz="1800">
                <a:latin typeface="Calibri"/>
                <a:ea typeface="+mn-lt"/>
                <a:cs typeface="+mn-lt"/>
              </a:rPr>
              <a:t> a </a:t>
            </a:r>
            <a:r>
              <a:rPr lang="en-US" sz="1800" err="1">
                <a:latin typeface="Calibri"/>
                <a:ea typeface="+mn-lt"/>
                <a:cs typeface="+mn-lt"/>
              </a:rPr>
              <a:t>tenté</a:t>
            </a:r>
            <a:r>
              <a:rPr lang="en-US" sz="1800">
                <a:latin typeface="Calibri"/>
                <a:ea typeface="+mn-lt"/>
                <a:cs typeface="+mn-lt"/>
              </a:rPr>
              <a:t> de la </a:t>
            </a:r>
            <a:r>
              <a:rPr lang="en-US" sz="1800" err="1">
                <a:latin typeface="Calibri"/>
                <a:ea typeface="+mn-lt"/>
                <a:cs typeface="+mn-lt"/>
              </a:rPr>
              <a:t>secourir</a:t>
            </a:r>
            <a:r>
              <a:rPr lang="en-US" sz="1800">
                <a:latin typeface="Calibri"/>
                <a:ea typeface="+mn-lt"/>
                <a:cs typeface="+mn-lt"/>
              </a:rPr>
              <a:t>, il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brutalement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torturé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ont</a:t>
            </a:r>
            <a:r>
              <a:rPr lang="en-US" sz="1800">
                <a:latin typeface="Calibri"/>
                <a:ea typeface="+mn-lt"/>
                <a:cs typeface="+mn-lt"/>
              </a:rPr>
              <a:t> mis le feu à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maison</a:t>
            </a:r>
            <a:r>
              <a:rPr lang="en-US" sz="1800">
                <a:latin typeface="Calibri"/>
                <a:ea typeface="+mn-lt"/>
                <a:cs typeface="+mn-lt"/>
              </a:rPr>
              <a:t>. Il a </a:t>
            </a:r>
            <a:r>
              <a:rPr lang="en-US" sz="1800" err="1">
                <a:latin typeface="Calibri"/>
                <a:ea typeface="+mn-lt"/>
                <a:cs typeface="+mn-lt"/>
              </a:rPr>
              <a:t>pu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sauver</a:t>
            </a:r>
            <a:r>
              <a:rPr lang="en-US" sz="1800">
                <a:latin typeface="Calibri"/>
                <a:ea typeface="+mn-lt"/>
                <a:cs typeface="+mn-lt"/>
              </a:rPr>
              <a:t> son enfant et </a:t>
            </a:r>
            <a:r>
              <a:rPr lang="en-US" sz="1800" err="1">
                <a:latin typeface="Calibri"/>
                <a:ea typeface="+mn-lt"/>
                <a:cs typeface="+mn-lt"/>
              </a:rPr>
              <a:t>sortir</a:t>
            </a:r>
            <a:r>
              <a:rPr lang="en-US" sz="1800">
                <a:latin typeface="Calibri"/>
                <a:ea typeface="+mn-lt"/>
                <a:cs typeface="+mn-lt"/>
              </a:rPr>
              <a:t> de la </a:t>
            </a:r>
            <a:r>
              <a:rPr lang="en-US" sz="1800" err="1">
                <a:latin typeface="Calibri"/>
                <a:ea typeface="+mn-lt"/>
                <a:cs typeface="+mn-lt"/>
              </a:rPr>
              <a:t>maison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juste</a:t>
            </a:r>
            <a:r>
              <a:rPr lang="en-US" sz="1800">
                <a:latin typeface="Calibri"/>
                <a:ea typeface="+mn-lt"/>
                <a:cs typeface="+mn-lt"/>
              </a:rPr>
              <a:t> à temps. Il ne </a:t>
            </a:r>
            <a:r>
              <a:rPr lang="en-US" sz="1800" err="1">
                <a:latin typeface="Calibri"/>
                <a:ea typeface="+mn-lt"/>
                <a:cs typeface="+mn-lt"/>
              </a:rPr>
              <a:t>sait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ce</a:t>
            </a:r>
            <a:r>
              <a:rPr lang="en-US" sz="1800">
                <a:latin typeface="Calibri"/>
                <a:ea typeface="+mn-lt"/>
                <a:cs typeface="+mn-lt"/>
              </a:rPr>
              <a:t> qui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arrivé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femme. Il a </a:t>
            </a:r>
            <a:r>
              <a:rPr lang="en-US" sz="1800" err="1">
                <a:latin typeface="Calibri"/>
                <a:ea typeface="+mn-lt"/>
                <a:cs typeface="+mn-lt"/>
              </a:rPr>
              <a:t>essayé</a:t>
            </a:r>
            <a:r>
              <a:rPr lang="en-US" sz="1800">
                <a:latin typeface="Calibri"/>
                <a:ea typeface="+mn-lt"/>
                <a:cs typeface="+mn-lt"/>
              </a:rPr>
              <a:t> de quitter la zone de </a:t>
            </a:r>
            <a:r>
              <a:rPr lang="en-US" sz="1800" err="1">
                <a:latin typeface="Calibri"/>
                <a:ea typeface="+mn-lt"/>
                <a:cs typeface="+mn-lt"/>
              </a:rPr>
              <a:t>crainte</a:t>
            </a:r>
            <a:r>
              <a:rPr lang="en-US" sz="1800">
                <a:latin typeface="Calibri"/>
                <a:ea typeface="+mn-lt"/>
                <a:cs typeface="+mn-lt"/>
              </a:rPr>
              <a:t> que les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 ne </a:t>
            </a:r>
            <a:r>
              <a:rPr lang="en-US" sz="1800" err="1">
                <a:latin typeface="Calibri"/>
                <a:ea typeface="+mn-lt"/>
                <a:cs typeface="+mn-lt"/>
              </a:rPr>
              <a:t>reviennent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mais</a:t>
            </a:r>
            <a:r>
              <a:rPr lang="en-US" sz="1800">
                <a:latin typeface="Calibri"/>
                <a:ea typeface="+mn-lt"/>
                <a:cs typeface="+mn-lt"/>
              </a:rPr>
              <a:t> il ne </a:t>
            </a:r>
            <a:r>
              <a:rPr lang="en-US" sz="1800" err="1">
                <a:latin typeface="Calibri"/>
                <a:ea typeface="+mn-lt"/>
                <a:cs typeface="+mn-lt"/>
              </a:rPr>
              <a:t>peut</a:t>
            </a:r>
            <a:r>
              <a:rPr lang="en-US" sz="1800">
                <a:latin typeface="Calibri"/>
                <a:ea typeface="+mn-lt"/>
                <a:cs typeface="+mn-lt"/>
              </a:rPr>
              <a:t> plus marcher. Lui et son enfant </a:t>
            </a:r>
            <a:r>
              <a:rPr lang="en-US" sz="1800" err="1">
                <a:latin typeface="Calibri"/>
                <a:ea typeface="+mn-lt"/>
                <a:cs typeface="+mn-lt"/>
              </a:rPr>
              <a:t>n’ont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mangé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depuis</a:t>
            </a:r>
            <a:r>
              <a:rPr lang="en-US" sz="1800">
                <a:latin typeface="Calibri"/>
                <a:ea typeface="+mn-lt"/>
                <a:cs typeface="+mn-lt"/>
              </a:rPr>
              <a:t> deux </a:t>
            </a:r>
            <a:r>
              <a:rPr lang="en-US" sz="1800" err="1">
                <a:latin typeface="Calibri"/>
                <a:ea typeface="+mn-lt"/>
                <a:cs typeface="+mn-lt"/>
              </a:rPr>
              <a:t>jours</a:t>
            </a:r>
            <a:r>
              <a:rPr lang="en-US" sz="1800">
                <a:latin typeface="Calibri"/>
                <a:ea typeface="+mn-lt"/>
                <a:cs typeface="+mn-lt"/>
              </a:rPr>
              <a:t>. L’homme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manifestement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traumatisé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désorienté</a:t>
            </a:r>
            <a:r>
              <a:rPr lang="en-US" sz="1800">
                <a:latin typeface="Calibri"/>
                <a:ea typeface="+mn-lt"/>
                <a:cs typeface="+mn-lt"/>
              </a:rPr>
              <a:t>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err="1">
                <a:latin typeface="Calibri"/>
                <a:ea typeface="+mn-lt"/>
                <a:cs typeface="+mn-lt"/>
              </a:rPr>
              <a:t>Soudain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quelques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villageois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ainsi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qu’un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policier</a:t>
            </a:r>
            <a:r>
              <a:rPr lang="en-US" sz="1800">
                <a:latin typeface="Calibri"/>
                <a:ea typeface="+mn-lt"/>
                <a:cs typeface="+mn-lt"/>
              </a:rPr>
              <a:t> local, </a:t>
            </a:r>
            <a:r>
              <a:rPr lang="en-US" sz="1800" err="1">
                <a:latin typeface="Calibri"/>
                <a:ea typeface="+mn-lt"/>
                <a:cs typeface="+mn-lt"/>
              </a:rPr>
              <a:t>entourent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tentent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l’attaquer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affirment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qu’il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membre</a:t>
            </a:r>
            <a:r>
              <a:rPr lang="en-US" sz="1800">
                <a:latin typeface="Calibri"/>
                <a:ea typeface="+mn-lt"/>
                <a:cs typeface="+mn-lt"/>
              </a:rPr>
              <a:t> des CISC. Il </a:t>
            </a:r>
            <a:r>
              <a:rPr lang="en-US" sz="1800" err="1">
                <a:latin typeface="Calibri"/>
                <a:ea typeface="+mn-lt"/>
                <a:cs typeface="+mn-lt"/>
              </a:rPr>
              <a:t>rétorque</a:t>
            </a:r>
            <a:r>
              <a:rPr lang="en-US" sz="1800">
                <a:latin typeface="Calibri"/>
                <a:ea typeface="+mn-lt"/>
                <a:cs typeface="+mn-lt"/>
              </a:rPr>
              <a:t> que </a:t>
            </a:r>
            <a:r>
              <a:rPr lang="en-US" sz="1800" err="1">
                <a:latin typeface="Calibri"/>
                <a:ea typeface="+mn-lt"/>
                <a:cs typeface="+mn-lt"/>
              </a:rPr>
              <a:t>c’est</a:t>
            </a:r>
            <a:r>
              <a:rPr lang="en-US" sz="1800">
                <a:latin typeface="Calibri"/>
                <a:ea typeface="+mn-lt"/>
                <a:cs typeface="+mn-lt"/>
              </a:rPr>
              <a:t> impossible </a:t>
            </a:r>
            <a:r>
              <a:rPr lang="en-US" sz="1800" err="1">
                <a:latin typeface="Calibri"/>
                <a:ea typeface="+mn-lt"/>
                <a:cs typeface="+mn-lt"/>
              </a:rPr>
              <a:t>puisqu’il</a:t>
            </a:r>
            <a:r>
              <a:rPr lang="en-US" sz="1800">
                <a:latin typeface="Calibri"/>
                <a:ea typeface="+mn-lt"/>
                <a:cs typeface="+mn-lt"/>
              </a:rPr>
              <a:t>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lui-même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par les CISC.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None/>
            </a:pPr>
            <a:endParaRPr lang="en-US" sz="180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0829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B3047E-D918-4ECC-8EB3-2565ACC3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solidFill>
                  <a:schemeClr val="bg1"/>
                </a:solidFill>
              </a:rPr>
              <a:t>Tâche</a:t>
            </a:r>
            <a:endParaRPr lang="en-GB" noProof="0" dirty="0" err="1">
              <a:solidFill>
                <a:schemeClr val="bg1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BE4187-773C-4991-95C7-5F612E9BA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8962"/>
            <a:ext cx="10515600" cy="4595149"/>
          </a:xfrm>
          <a:noFill/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Vous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êtes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membre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d’une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équipe de liaison qui fait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partie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d’un peloton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d’engagement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Vous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effectuez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une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patrouille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dans la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ville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de </a:t>
            </a:r>
            <a:r>
              <a:rPr lang="en-US" b="0" i="0" u="none" strike="noStrike" baseline="0" err="1">
                <a:solidFill>
                  <a:srgbClr val="FFFFFF"/>
                </a:solidFill>
                <a:ea typeface="+mn-lt"/>
                <a:cs typeface="+mn-lt"/>
              </a:rPr>
              <a:t>Melleri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La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patrouille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a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été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ordonnée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par le Commandant de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votre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bataillon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d’infanterie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après que des hommes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armés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non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identifiés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ont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mené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une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violente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attaque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contre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le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village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il y a deux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jours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, à la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tombée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de la nuit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</a:t>
            </a:r>
            <a:endParaRPr lang="fr-FR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Lorsque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votre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patrouille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arrive à </a:t>
            </a:r>
            <a:r>
              <a:rPr lang="en-US" b="0" i="0" u="none" strike="noStrike" baseline="0" err="1">
                <a:solidFill>
                  <a:srgbClr val="FFFFFF"/>
                </a:solidFill>
                <a:ea typeface="+mn-lt"/>
                <a:cs typeface="+mn-lt"/>
              </a:rPr>
              <a:t>Melleri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tout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est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calme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Alors que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poursuivez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votre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patrouille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vers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les abords du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village,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entendez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des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pleurs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En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dirigeant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vers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la source du bruit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rencontrez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un homme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accroupi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sous un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arbre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et un enfant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L’homme et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l’enfant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sont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visiblement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blessés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En tant que premiers secours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,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que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feriez-vous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pour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apporter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un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soutien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efficace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aux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victimes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?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Comment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obtenir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des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informations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sur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cette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situation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? 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Comment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agiriez-vous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pour aider la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victime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de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sexe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rgbClr val="FFFFFF"/>
                </a:solidFill>
                <a:ea typeface="+mn-lt"/>
                <a:cs typeface="+mn-lt"/>
              </a:rPr>
              <a:t>masculin</a:t>
            </a:r>
            <a:r>
              <a:rPr lang="en-US" dirty="0">
                <a:solidFill>
                  <a:srgbClr val="FFFFFF"/>
                </a:solidFill>
                <a:ea typeface="+mn-lt"/>
                <a:cs typeface="+mn-lt"/>
              </a:rPr>
              <a:t> et son enfant </a:t>
            </a:r>
            <a:r>
              <a:rPr lang="en-US" b="0" i="0" u="none" strike="noStrike" baseline="0" dirty="0">
                <a:solidFill>
                  <a:srgbClr val="FFFFFF"/>
                </a:solidFill>
                <a:ea typeface="+mn-lt"/>
                <a:cs typeface="+mn-lt"/>
              </a:rPr>
              <a:t>?</a:t>
            </a:r>
            <a:endParaRPr lang="en-US" dirty="0">
              <a:ea typeface="+mn-lt"/>
              <a:cs typeface="+mn-lt"/>
            </a:endParaRPr>
          </a:p>
          <a:p>
            <a:pPr marL="0" indent="0" algn="l">
              <a:buNone/>
            </a:pPr>
            <a:endParaRPr lang="en-US" noProof="0" dirty="0">
              <a:solidFill>
                <a:schemeClr val="bg1"/>
              </a:solidFill>
              <a:latin typeface="Calibir (body)"/>
            </a:endParaRPr>
          </a:p>
        </p:txBody>
      </p:sp>
    </p:spTree>
    <p:extLst>
      <p:ext uri="{BB962C8B-B14F-4D97-AF65-F5344CB8AC3E}">
        <p14:creationId xmlns:p14="http://schemas.microsoft.com/office/powerpoint/2010/main" val="3184486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422984-422B-4F31-87E7-A5316466E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Aperçu des </a:t>
            </a:r>
            <a:r>
              <a:rPr lang="en-GB" dirty="0" err="1"/>
              <a:t>rôles</a:t>
            </a:r>
            <a:endParaRPr lang="en-GB" noProof="0" dirty="0" err="1"/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685D01C4-F682-48EE-AEA1-6B68502CDE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9603155"/>
              </p:ext>
            </p:extLst>
          </p:nvPr>
        </p:nvGraphicFramePr>
        <p:xfrm>
          <a:off x="490775" y="1932974"/>
          <a:ext cx="4717833" cy="3698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7833">
                  <a:extLst>
                    <a:ext uri="{9D8B030D-6E8A-4147-A177-3AD203B41FA5}">
                      <a16:colId xmlns:a16="http://schemas.microsoft.com/office/drawing/2014/main" val="2292752620"/>
                    </a:ext>
                  </a:extLst>
                </a:gridCol>
              </a:tblGrid>
              <a:tr h="73962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Cheffe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l’équipe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patrouille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du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bataillon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d’infanterie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1031178"/>
                  </a:ext>
                </a:extLst>
              </a:tr>
              <a:tr h="73962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l’équipe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 liaison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n° 1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6956021"/>
                  </a:ext>
                </a:extLst>
              </a:tr>
              <a:tr h="73962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l’équipe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 liaison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n° 2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50587"/>
                  </a:ext>
                </a:extLst>
              </a:tr>
              <a:tr h="73962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Assistante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multilingue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Unies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7956349"/>
                  </a:ext>
                </a:extLst>
              </a:tr>
              <a:tr h="73962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Homme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blessé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4817962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8FBF7AC-20F4-4F7B-BE21-36221BC09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331272"/>
              </p:ext>
            </p:extLst>
          </p:nvPr>
        </p:nvGraphicFramePr>
        <p:xfrm>
          <a:off x="5954025" y="1932972"/>
          <a:ext cx="4451616" cy="3710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1616">
                  <a:extLst>
                    <a:ext uri="{9D8B030D-6E8A-4147-A177-3AD203B41FA5}">
                      <a16:colId xmlns:a16="http://schemas.microsoft.com/office/drawing/2014/main" val="1066924625"/>
                    </a:ext>
                  </a:extLst>
                </a:gridCol>
              </a:tblGrid>
              <a:tr h="61635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Enfant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en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pleurs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6450775"/>
                  </a:ext>
                </a:extLst>
              </a:tr>
              <a:tr h="61635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Femme locale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2991082"/>
                  </a:ext>
                </a:extLst>
              </a:tr>
              <a:tr h="61635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la foule n° 1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5223028"/>
                  </a:ext>
                </a:extLst>
              </a:tr>
              <a:tr h="616352">
                <a:tc>
                  <a:txBody>
                    <a:bodyPr/>
                    <a:lstStyle/>
                    <a:p>
                      <a:pPr lvl="0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la foule n° 2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8349119"/>
                  </a:ext>
                </a:extLst>
              </a:tr>
              <a:tr h="628952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Observateur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(trice) n° 1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4583271"/>
                  </a:ext>
                </a:extLst>
              </a:tr>
              <a:tr h="616352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Observateur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(trice) n° 2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633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49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A7D70-A8F2-46C5-909F-E1894273A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7A3470-09F2-43BF-AA1F-E4750FF46A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 dirty="0">
              <a:solidFill>
                <a:srgbClr val="FF7100"/>
              </a:solidFill>
            </a:endParaRPr>
          </a:p>
          <a:p>
            <a:pPr marL="0" indent="0">
              <a:buNone/>
            </a:pPr>
            <a:endParaRPr lang="en-GB" noProof="0" dirty="0">
              <a:solidFill>
                <a:srgbClr val="FF7100"/>
              </a:solidFill>
            </a:endParaRPr>
          </a:p>
          <a:p>
            <a:pPr algn="ctr">
              <a:buNone/>
            </a:pPr>
            <a:r>
              <a:rPr lang="en-GB" sz="6600" b="1" dirty="0">
                <a:solidFill>
                  <a:srgbClr val="FF7100"/>
                </a:solidFill>
                <a:latin typeface="Calibri"/>
                <a:ea typeface="Calibri"/>
                <a:cs typeface="Calibri"/>
              </a:rPr>
              <a:t>EXERCICE DE </a:t>
            </a:r>
            <a:r>
              <a:rPr lang="en-GB" sz="6600" b="1" noProof="0" dirty="0">
                <a:solidFill>
                  <a:srgbClr val="FF7100"/>
                </a:solidFill>
                <a:latin typeface="Calibri"/>
                <a:ea typeface="Calibri"/>
                <a:cs typeface="Calibri"/>
              </a:rPr>
              <a:t>SIMULATION</a:t>
            </a:r>
            <a:endParaRPr lang="en-GB" sz="66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6403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3B476E85AC8342866B6524D17E8A86" ma:contentTypeVersion="15" ma:contentTypeDescription="Create a new document." ma:contentTypeScope="" ma:versionID="6f4255f04ee179430cc104f91b0200fd">
  <xsd:schema xmlns:xsd="http://www.w3.org/2001/XMLSchema" xmlns:xs="http://www.w3.org/2001/XMLSchema" xmlns:p="http://schemas.microsoft.com/office/2006/metadata/properties" xmlns:ns2="2a1b13b6-5cb9-4595-b3a5-ce37c490501b" xmlns:ns3="1182e6f1-0aed-4d70-b952-9ad3a2aa56b1" targetNamespace="http://schemas.microsoft.com/office/2006/metadata/properties" ma:root="true" ma:fieldsID="6d9e584548addd11aa168e3962c0e029" ns2:_="" ns3:_="">
    <xsd:import namespace="2a1b13b6-5cb9-4595-b3a5-ce37c490501b"/>
    <xsd:import namespace="1182e6f1-0aed-4d70-b952-9ad3a2aa5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odifi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1b13b6-5cb9-4595-b3a5-ce37c49050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odifiedby" ma:index="21" nillable="true" ma:displayName="Modified by" ma:format="Dropdown" ma:list="UserInfo" ma:SharePointGroup="0" ma:internalName="Modifi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2e6f1-0aed-4d70-b952-9ad3a2aa56b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3755600-0716-459b-b585-a330963190da}" ma:internalName="TaxCatchAll" ma:showField="CatchAllData" ma:web="1182e6f1-0aed-4d70-b952-9ad3a2aa5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82e6f1-0aed-4d70-b952-9ad3a2aa56b1" xsi:nil="true"/>
    <lcf76f155ced4ddcb4097134ff3c332f xmlns="2a1b13b6-5cb9-4595-b3a5-ce37c490501b">
      <Terms xmlns="http://schemas.microsoft.com/office/infopath/2007/PartnerControls"/>
    </lcf76f155ced4ddcb4097134ff3c332f>
    <Modifiedby xmlns="2a1b13b6-5cb9-4595-b3a5-ce37c490501b">
      <UserInfo>
        <DisplayName/>
        <AccountId xsi:nil="true"/>
        <AccountType/>
      </UserInfo>
    </Modifiedb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E0296F-1127-453D-B727-D24BCD1FA7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1b13b6-5cb9-4595-b3a5-ce37c490501b"/>
    <ds:schemaRef ds:uri="1182e6f1-0aed-4d70-b952-9ad3a2aa5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D3D525-ED7A-47F5-A02B-5B7E16546717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1182e6f1-0aed-4d70-b952-9ad3a2aa56b1"/>
    <ds:schemaRef ds:uri="2a1b13b6-5cb9-4595-b3a5-ce37c490501b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89272DC-8F45-4E4A-B9C0-E06057F173B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f9e35db-544f-4f60-bdcc-5ea416e6dc70}" enabled="0" method="" siteId="{0f9e35db-544f-4f60-bdcc-5ea416e6dc7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ÉTUDE DE CAS N° 5:  FACILITER LA FOURNITURE D’UN SOUTIEN EFFICACE AUX PERSONNES VICTIMES OU RESCAPÉES DE CONFLITS</vt:lpstr>
      <vt:lpstr>PowerPoint Presentation</vt:lpstr>
      <vt:lpstr>PowerPoint Presentation</vt:lpstr>
      <vt:lpstr>PowerPoint Presentation</vt:lpstr>
      <vt:lpstr>Cadre</vt:lpstr>
      <vt:lpstr>Cadre (ctd)</vt:lpstr>
      <vt:lpstr>Tâche</vt:lpstr>
      <vt:lpstr>Aperçu des rôles</vt:lpstr>
      <vt:lpstr>PowerPoint Presentation</vt:lpstr>
      <vt:lpstr>Scénario</vt:lpstr>
      <vt:lpstr>Scénario</vt:lpstr>
      <vt:lpstr>PowerPoint Presentation</vt:lpstr>
      <vt:lpstr>Rappel!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Josselin Bourges</dc:creator>
  <cp:lastModifiedBy>Josselin Bourges</cp:lastModifiedBy>
  <cp:revision>122</cp:revision>
  <dcterms:created xsi:type="dcterms:W3CDTF">2025-08-14T19:39:40Z</dcterms:created>
  <dcterms:modified xsi:type="dcterms:W3CDTF">2025-08-28T21:19:14Z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0x010100C03B476E85AC8342866B6524D17E8A86</vt:lpwstr>
  </property>
  <property fmtid="{D5CDD505-2E9C-101B-9397-08002B2CF9AE}" pid="3" name="MediaServiceImageTags">
    <vt:lpwstr/>
  </property>
</Properties>
</file>